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8"/>
  </p:sldMasterIdLst>
  <p:notesMasterIdLst>
    <p:notesMasterId r:id="rId25"/>
  </p:notesMasterIdLst>
  <p:handoutMasterIdLst>
    <p:handoutMasterId r:id="rId26"/>
  </p:handoutMasterIdLst>
  <p:sldIdLst>
    <p:sldId id="256" r:id="rId9"/>
    <p:sldId id="259" r:id="rId10"/>
    <p:sldId id="296" r:id="rId11"/>
    <p:sldId id="301" r:id="rId12"/>
    <p:sldId id="302" r:id="rId13"/>
    <p:sldId id="300" r:id="rId14"/>
    <p:sldId id="303" r:id="rId15"/>
    <p:sldId id="299" r:id="rId16"/>
    <p:sldId id="307" r:id="rId17"/>
    <p:sldId id="313" r:id="rId18"/>
    <p:sldId id="315" r:id="rId19"/>
    <p:sldId id="317" r:id="rId20"/>
    <p:sldId id="316" r:id="rId21"/>
    <p:sldId id="312" r:id="rId22"/>
    <p:sldId id="304" r:id="rId23"/>
    <p:sldId id="318" r:id="rId24"/>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10F7C6C-E52D-01F4-350F-27A5A93A765C}" name="Pope, Susan" initials="SP" userId="S::susan.pope@fticonsulting.com::aa087bcd-1949-46fc-9d4e-0af237b2cb2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758B"/>
    <a:srgbClr val="000000"/>
    <a:srgbClr val="686868"/>
    <a:srgbClr val="963821"/>
    <a:srgbClr val="727337"/>
    <a:srgbClr val="B8CBD6"/>
    <a:srgbClr val="6B823E"/>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76981" autoAdjust="0"/>
  </p:normalViewPr>
  <p:slideViewPr>
    <p:cSldViewPr>
      <p:cViewPr varScale="1">
        <p:scale>
          <a:sx n="122" d="100"/>
          <a:sy n="122" d="100"/>
        </p:scale>
        <p:origin x="5442" y="108"/>
      </p:cViewPr>
      <p:guideLst>
        <p:guide orient="horz" pos="2160"/>
        <p:guide pos="2880"/>
      </p:guideLst>
    </p:cSldViewPr>
  </p:slideViewPr>
  <p:outlineViewPr>
    <p:cViewPr>
      <p:scale>
        <a:sx n="33" d="100"/>
        <a:sy n="33" d="100"/>
      </p:scale>
      <p:origin x="0" y="-611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9" d="100"/>
          <a:sy n="119" d="100"/>
        </p:scale>
        <p:origin x="5010"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1.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customXml" Target="../customXml/item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notesMaster" Target="notesMasters/notesMaster1.xml"/><Relationship Id="rId29" Type="http://schemas.openxmlformats.org/officeDocument/2006/relationships/theme" Target="theme/theme1.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24" Type="http://schemas.openxmlformats.org/officeDocument/2006/relationships/slide" Target="slides/slide16.xml"/><Relationship Id="rId28" Type="http://schemas.openxmlformats.org/officeDocument/2006/relationships/viewProps" Target="viewProps.xml"/><Relationship Id="rId15" Type="http://schemas.openxmlformats.org/officeDocument/2006/relationships/slide" Target="slides/slide7.xml"/><Relationship Id="rId23" Type="http://schemas.openxmlformats.org/officeDocument/2006/relationships/slide" Target="slides/slide15.xml"/><Relationship Id="rId10" Type="http://schemas.openxmlformats.org/officeDocument/2006/relationships/slide" Target="slides/slide2.xml"/><Relationship Id="rId19" Type="http://schemas.openxmlformats.org/officeDocument/2006/relationships/slide" Target="slides/slide11.xml"/><Relationship Id="rId31" Type="http://schemas.microsoft.com/office/2018/10/relationships/authors" Target="authors.xml"/><Relationship Id="rId30" Type="http://schemas.openxmlformats.org/officeDocument/2006/relationships/tableStyles" Target="tableStyles.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3164" tIns="46582" rIns="93164" bIns="46582" rtlCol="0"/>
          <a:lstStyle>
            <a:lvl1pPr algn="l" eaLnBrk="1" hangingPunct="1">
              <a:defRPr sz="1200">
                <a:latin typeface="Arial" charset="0"/>
                <a:cs typeface="+mn-cs"/>
              </a:defRPr>
            </a:lvl1pPr>
          </a:lstStyle>
          <a:p>
            <a:pPr>
              <a:defRPr/>
            </a:pPr>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3164" tIns="46582" rIns="93164" bIns="46582" rtlCol="0"/>
          <a:lstStyle>
            <a:lvl1pPr algn="r" eaLnBrk="1" hangingPunct="1">
              <a:defRPr sz="1200">
                <a:latin typeface="Arial" charset="0"/>
                <a:cs typeface="+mn-cs"/>
              </a:defRPr>
            </a:lvl1pPr>
          </a:lstStyle>
          <a:p>
            <a:pPr>
              <a:defRPr/>
            </a:pPr>
            <a:fld id="{D698F346-1A14-4BFF-AC80-7D9864E78C89}" type="datetimeFigureOut">
              <a:rPr lang="en-US"/>
              <a:pPr>
                <a:defRPr/>
              </a:pPr>
              <a:t>7/8/2026</a:t>
            </a:fld>
            <a:endParaRPr lang="en-US" dirty="0"/>
          </a:p>
        </p:txBody>
      </p:sp>
      <p:sp>
        <p:nvSpPr>
          <p:cNvPr id="4" name="Footer Placeholder 3"/>
          <p:cNvSpPr>
            <a:spLocks noGrp="1"/>
          </p:cNvSpPr>
          <p:nvPr>
            <p:ph type="ftr" sz="quarter" idx="2"/>
          </p:nvPr>
        </p:nvSpPr>
        <p:spPr>
          <a:xfrm>
            <a:off x="1" y="8829675"/>
            <a:ext cx="3038475" cy="465138"/>
          </a:xfrm>
          <a:prstGeom prst="rect">
            <a:avLst/>
          </a:prstGeom>
        </p:spPr>
        <p:txBody>
          <a:bodyPr vert="horz" lIns="93164" tIns="46582" rIns="93164" bIns="46582" rtlCol="0" anchor="b"/>
          <a:lstStyle>
            <a:lvl1pPr algn="l" eaLnBrk="1" hangingPunct="1">
              <a:defRPr sz="1200">
                <a:latin typeface="Arial" charset="0"/>
                <a:cs typeface="+mn-cs"/>
              </a:defRPr>
            </a:lvl1pPr>
          </a:lstStyle>
          <a:p>
            <a:pPr>
              <a:defRPr/>
            </a:pPr>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wrap="square" lIns="93164" tIns="46582" rIns="93164" bIns="46582" numCol="1" anchor="b" anchorCtr="0" compatLnSpc="1">
            <a:prstTxWarp prst="textNoShape">
              <a:avLst/>
            </a:prstTxWarp>
          </a:bodyPr>
          <a:lstStyle>
            <a:lvl1pPr algn="r" eaLnBrk="1" hangingPunct="1">
              <a:defRPr sz="1200" smtClean="0"/>
            </a:lvl1pPr>
          </a:lstStyle>
          <a:p>
            <a:pPr>
              <a:defRPr/>
            </a:pPr>
            <a:fld id="{0C8F1209-C332-4E76-A98C-A587B846289F}" type="slidenum">
              <a:rPr lang="en-US" altLang="en-US"/>
              <a:pPr>
                <a:defRPr/>
              </a:pPr>
              <a:t>‹#›</a:t>
            </a:fld>
            <a:endParaRPr lang="en-US" altLang="en-US" dirty="0"/>
          </a:p>
        </p:txBody>
      </p:sp>
    </p:spTree>
    <p:extLst>
      <p:ext uri="{BB962C8B-B14F-4D97-AF65-F5344CB8AC3E}">
        <p14:creationId xmlns:p14="http://schemas.microsoft.com/office/powerpoint/2010/main" val="6408758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27" tIns="45713" rIns="91427" bIns="45713" rtlCol="0"/>
          <a:lstStyle>
            <a:lvl1pPr algn="l" eaLnBrk="1" hangingPunct="1">
              <a:defRPr sz="1200">
                <a:latin typeface="Arial" charset="0"/>
                <a:cs typeface="+mn-cs"/>
              </a:defRPr>
            </a:lvl1pPr>
          </a:lstStyle>
          <a:p>
            <a:pPr>
              <a:defRPr/>
            </a:pPr>
            <a:endParaRPr lang="en-US" dirty="0"/>
          </a:p>
        </p:txBody>
      </p:sp>
      <p:sp>
        <p:nvSpPr>
          <p:cNvPr id="3" name="Date Placeholder 2"/>
          <p:cNvSpPr>
            <a:spLocks noGrp="1"/>
          </p:cNvSpPr>
          <p:nvPr>
            <p:ph type="dt" idx="1"/>
          </p:nvPr>
        </p:nvSpPr>
        <p:spPr>
          <a:xfrm>
            <a:off x="3970339" y="0"/>
            <a:ext cx="3038475" cy="465138"/>
          </a:xfrm>
          <a:prstGeom prst="rect">
            <a:avLst/>
          </a:prstGeom>
        </p:spPr>
        <p:txBody>
          <a:bodyPr vert="horz" lIns="91427" tIns="45713" rIns="91427" bIns="45713" rtlCol="0"/>
          <a:lstStyle>
            <a:lvl1pPr algn="r" eaLnBrk="1" hangingPunct="1">
              <a:defRPr sz="1200">
                <a:latin typeface="Arial" charset="0"/>
                <a:cs typeface="+mn-cs"/>
              </a:defRPr>
            </a:lvl1pPr>
          </a:lstStyle>
          <a:p>
            <a:pPr>
              <a:defRPr/>
            </a:pPr>
            <a:fld id="{1886AE4B-9AD2-49A1-9D7F-FE66515BC171}" type="datetimeFigureOut">
              <a:rPr lang="en-US"/>
              <a:pPr>
                <a:defRPr/>
              </a:pPr>
              <a:t>7/8/2026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27" tIns="45713" rIns="91427" bIns="45713" rtlCol="0" anchor="ctr"/>
          <a:lstStyle/>
          <a:p>
            <a:pPr lvl="0"/>
            <a:endParaRPr lang="en-US" noProof="0" dirty="0"/>
          </a:p>
        </p:txBody>
      </p:sp>
      <p:sp>
        <p:nvSpPr>
          <p:cNvPr id="5" name="Notes Placeholder 4"/>
          <p:cNvSpPr>
            <a:spLocks noGrp="1"/>
          </p:cNvSpPr>
          <p:nvPr>
            <p:ph type="body" sz="quarter" idx="3"/>
          </p:nvPr>
        </p:nvSpPr>
        <p:spPr>
          <a:xfrm>
            <a:off x="701676" y="4416426"/>
            <a:ext cx="5607050" cy="4183063"/>
          </a:xfrm>
          <a:prstGeom prst="rect">
            <a:avLst/>
          </a:prstGeom>
        </p:spPr>
        <p:txBody>
          <a:bodyPr vert="horz" lIns="91427" tIns="45713" rIns="91427" bIns="4571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675"/>
            <a:ext cx="3038475" cy="465138"/>
          </a:xfrm>
          <a:prstGeom prst="rect">
            <a:avLst/>
          </a:prstGeom>
        </p:spPr>
        <p:txBody>
          <a:bodyPr vert="horz" lIns="91427" tIns="45713" rIns="91427" bIns="45713" rtlCol="0" anchor="b"/>
          <a:lstStyle>
            <a:lvl1pPr algn="l" eaLnBrk="1" hangingPunct="1">
              <a:defRPr sz="1200">
                <a:latin typeface="Arial" charset="0"/>
                <a:cs typeface="+mn-cs"/>
              </a:defRPr>
            </a:lvl1pPr>
          </a:lstStyle>
          <a:p>
            <a:pPr>
              <a:defRPr/>
            </a:pPr>
            <a:endParaRPr lang="en-US" dirty="0"/>
          </a:p>
        </p:txBody>
      </p:sp>
      <p:sp>
        <p:nvSpPr>
          <p:cNvPr id="7" name="Slide Number Placeholder 6"/>
          <p:cNvSpPr>
            <a:spLocks noGrp="1"/>
          </p:cNvSpPr>
          <p:nvPr>
            <p:ph type="sldNum" sz="quarter" idx="5"/>
          </p:nvPr>
        </p:nvSpPr>
        <p:spPr>
          <a:xfrm>
            <a:off x="3970339" y="8829675"/>
            <a:ext cx="3038475" cy="465138"/>
          </a:xfrm>
          <a:prstGeom prst="rect">
            <a:avLst/>
          </a:prstGeom>
        </p:spPr>
        <p:txBody>
          <a:bodyPr vert="horz" wrap="square" lIns="91427" tIns="45713" rIns="91427" bIns="45713" numCol="1" anchor="b" anchorCtr="0" compatLnSpc="1">
            <a:prstTxWarp prst="textNoShape">
              <a:avLst/>
            </a:prstTxWarp>
          </a:bodyPr>
          <a:lstStyle>
            <a:lvl1pPr algn="r" eaLnBrk="1" hangingPunct="1">
              <a:defRPr sz="1200" smtClean="0"/>
            </a:lvl1pPr>
          </a:lstStyle>
          <a:p>
            <a:pPr>
              <a:defRPr/>
            </a:pPr>
            <a:fld id="{CA5949A3-EB4A-46C6-A3A9-E974B665D3DA}" type="slidenum">
              <a:rPr lang="en-US" altLang="en-US"/>
              <a:pPr>
                <a:defRPr/>
              </a:pPr>
              <a:t>‹#›</a:t>
            </a:fld>
            <a:endParaRPr lang="en-US" altLang="en-US" dirty="0"/>
          </a:p>
        </p:txBody>
      </p:sp>
    </p:spTree>
    <p:extLst>
      <p:ext uri="{BB962C8B-B14F-4D97-AF65-F5344CB8AC3E}">
        <p14:creationId xmlns:p14="http://schemas.microsoft.com/office/powerpoint/2010/main" val="18476106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A5949A3-EB4A-46C6-A3A9-E974B665D3DA}" type="slidenum">
              <a:rPr lang="en-US" altLang="en-US" smtClean="0"/>
              <a:pPr>
                <a:defRPr/>
              </a:pPr>
              <a:t>1</a:t>
            </a:fld>
            <a:endParaRPr lang="en-US" altLang="en-US" dirty="0"/>
          </a:p>
        </p:txBody>
      </p:sp>
    </p:spTree>
    <p:extLst>
      <p:ext uri="{BB962C8B-B14F-4D97-AF65-F5344CB8AC3E}">
        <p14:creationId xmlns:p14="http://schemas.microsoft.com/office/powerpoint/2010/main" val="984460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E3DA3B-2838-95A6-8F6F-75F1117754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F443C8-8473-6C1B-E962-6B95BEBF90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69DE1F-EE48-C1CA-BD1E-2538573DC929}"/>
              </a:ext>
            </a:extLst>
          </p:cNvPr>
          <p:cNvSpPr>
            <a:spLocks noGrp="1"/>
          </p:cNvSpPr>
          <p:nvPr>
            <p:ph type="body" idx="1"/>
          </p:nvPr>
        </p:nvSpPr>
        <p:spPr/>
        <p:txBody>
          <a:bodyPr>
            <a:normAutofit/>
          </a:bodyPr>
          <a:lstStyle/>
          <a:p>
            <a:endParaRPr lang="en-US" dirty="0"/>
          </a:p>
        </p:txBody>
      </p:sp>
      <p:sp>
        <p:nvSpPr>
          <p:cNvPr id="4" name="Slide Number Placeholder 3">
            <a:extLst>
              <a:ext uri="{FF2B5EF4-FFF2-40B4-BE49-F238E27FC236}">
                <a16:creationId xmlns:a16="http://schemas.microsoft.com/office/drawing/2014/main" id="{B576EC99-1061-FCF3-AC3C-0E5832A94C51}"/>
              </a:ext>
            </a:extLst>
          </p:cNvPr>
          <p:cNvSpPr>
            <a:spLocks noGrp="1"/>
          </p:cNvSpPr>
          <p:nvPr>
            <p:ph type="sldNum" sz="quarter" idx="5"/>
          </p:nvPr>
        </p:nvSpPr>
        <p:spPr/>
        <p:txBody>
          <a:bodyPr/>
          <a:lstStyle/>
          <a:p>
            <a:pPr>
              <a:defRPr/>
            </a:pPr>
            <a:fld id="{CA5949A3-EB4A-46C6-A3A9-E974B665D3DA}" type="slidenum">
              <a:rPr lang="en-US" altLang="en-US" smtClean="0"/>
              <a:pPr>
                <a:defRPr/>
              </a:pPr>
              <a:t>10</a:t>
            </a:fld>
            <a:endParaRPr lang="en-US" altLang="en-US" dirty="0"/>
          </a:p>
        </p:txBody>
      </p:sp>
    </p:spTree>
    <p:extLst>
      <p:ext uri="{BB962C8B-B14F-4D97-AF65-F5344CB8AC3E}">
        <p14:creationId xmlns:p14="http://schemas.microsoft.com/office/powerpoint/2010/main" val="3719204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FAA6B-384E-C96F-5711-81D102F30E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356D8C-D95F-CC05-6CF8-11B22C6CD1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0FE997-971B-AF31-5319-2D5E06A1DD2F}"/>
              </a:ext>
            </a:extLst>
          </p:cNvPr>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400" dirty="0">
              <a:highlight>
                <a:srgbClr val="FFFF00"/>
              </a:highlight>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400" b="1" dirty="0"/>
          </a:p>
          <a:p>
            <a:pPr lvl="0"/>
            <a:endParaRPr lang="en-US" sz="1400" dirty="0"/>
          </a:p>
          <a:p>
            <a:pPr lvl="1"/>
            <a:endParaRPr lang="en-US" sz="1400" dirty="0"/>
          </a:p>
          <a:p>
            <a:pPr lvl="1"/>
            <a:endParaRPr lang="en-US" sz="1400" dirty="0"/>
          </a:p>
          <a:p>
            <a:pPr lvl="1"/>
            <a:endParaRPr lang="en-US" sz="1400" dirty="0"/>
          </a:p>
          <a:p>
            <a:pPr lvl="1"/>
            <a:endParaRPr lang="en-US" sz="1400" dirty="0"/>
          </a:p>
          <a:p>
            <a:pPr lvl="1"/>
            <a:endParaRPr lang="en-US" sz="1400" dirty="0"/>
          </a:p>
          <a:p>
            <a:endParaRPr lang="en-US" dirty="0"/>
          </a:p>
        </p:txBody>
      </p:sp>
      <p:sp>
        <p:nvSpPr>
          <p:cNvPr id="4" name="Slide Number Placeholder 3">
            <a:extLst>
              <a:ext uri="{FF2B5EF4-FFF2-40B4-BE49-F238E27FC236}">
                <a16:creationId xmlns:a16="http://schemas.microsoft.com/office/drawing/2014/main" id="{89D88587-7F60-6D1F-BBF0-4D18F88730F1}"/>
              </a:ext>
            </a:extLst>
          </p:cNvPr>
          <p:cNvSpPr>
            <a:spLocks noGrp="1"/>
          </p:cNvSpPr>
          <p:nvPr>
            <p:ph type="sldNum" sz="quarter" idx="5"/>
          </p:nvPr>
        </p:nvSpPr>
        <p:spPr/>
        <p:txBody>
          <a:bodyPr/>
          <a:lstStyle/>
          <a:p>
            <a:pPr>
              <a:defRPr/>
            </a:pPr>
            <a:fld id="{CA5949A3-EB4A-46C6-A3A9-E974B665D3DA}" type="slidenum">
              <a:rPr lang="en-US" altLang="en-US" smtClean="0"/>
              <a:pPr>
                <a:defRPr/>
              </a:pPr>
              <a:t>11</a:t>
            </a:fld>
            <a:endParaRPr lang="en-US" altLang="en-US" dirty="0"/>
          </a:p>
        </p:txBody>
      </p:sp>
    </p:spTree>
    <p:extLst>
      <p:ext uri="{BB962C8B-B14F-4D97-AF65-F5344CB8AC3E}">
        <p14:creationId xmlns:p14="http://schemas.microsoft.com/office/powerpoint/2010/main" val="2712923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94A7A-770F-B17B-9C49-18AABB7530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78BE49-6C20-96D3-A54C-FD6E69F7FB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EDA948-B896-566C-6D00-0C2983CC30A0}"/>
              </a:ext>
            </a:extLst>
          </p:cNvPr>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400" dirty="0"/>
          </a:p>
          <a:p>
            <a:pPr lvl="1"/>
            <a:endParaRPr lang="en-US" sz="1400" dirty="0"/>
          </a:p>
          <a:p>
            <a:pPr lvl="1"/>
            <a:endParaRPr lang="en-US" sz="1400" dirty="0"/>
          </a:p>
          <a:p>
            <a:pPr lvl="1"/>
            <a:endParaRPr lang="en-US" sz="1400" dirty="0"/>
          </a:p>
          <a:p>
            <a:pPr lvl="1"/>
            <a:endParaRPr lang="en-US" sz="1400" dirty="0"/>
          </a:p>
          <a:p>
            <a:endParaRPr lang="en-US" dirty="0"/>
          </a:p>
        </p:txBody>
      </p:sp>
      <p:sp>
        <p:nvSpPr>
          <p:cNvPr id="4" name="Slide Number Placeholder 3">
            <a:extLst>
              <a:ext uri="{FF2B5EF4-FFF2-40B4-BE49-F238E27FC236}">
                <a16:creationId xmlns:a16="http://schemas.microsoft.com/office/drawing/2014/main" id="{F1587C13-A3E2-2A70-CBDB-2C3010697FE8}"/>
              </a:ext>
            </a:extLst>
          </p:cNvPr>
          <p:cNvSpPr>
            <a:spLocks noGrp="1"/>
          </p:cNvSpPr>
          <p:nvPr>
            <p:ph type="sldNum" sz="quarter" idx="5"/>
          </p:nvPr>
        </p:nvSpPr>
        <p:spPr/>
        <p:txBody>
          <a:bodyPr/>
          <a:lstStyle/>
          <a:p>
            <a:pPr>
              <a:defRPr/>
            </a:pPr>
            <a:fld id="{CA5949A3-EB4A-46C6-A3A9-E974B665D3DA}" type="slidenum">
              <a:rPr lang="en-US" altLang="en-US" smtClean="0"/>
              <a:pPr>
                <a:defRPr/>
              </a:pPr>
              <a:t>12</a:t>
            </a:fld>
            <a:endParaRPr lang="en-US" altLang="en-US" dirty="0"/>
          </a:p>
        </p:txBody>
      </p:sp>
    </p:spTree>
    <p:extLst>
      <p:ext uri="{BB962C8B-B14F-4D97-AF65-F5344CB8AC3E}">
        <p14:creationId xmlns:p14="http://schemas.microsoft.com/office/powerpoint/2010/main" val="5735390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3B77C4-D485-CFD7-EE7A-6A94D4DEFD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EDB24E-3EC5-C328-A723-5E780C9E01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8E6889-89D4-5E81-8266-C28AD782689B}"/>
              </a:ext>
            </a:extLst>
          </p:cNvPr>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a:p>
            <a:pPr marL="0" marR="0" lvl="0" indent="0" algn="l" defTabSz="914266" rtl="0" eaLnBrk="0" fontAlgn="base" latinLnBrk="0" hangingPunct="0">
              <a:lnSpc>
                <a:spcPct val="100000"/>
              </a:lnSpc>
              <a:spcBef>
                <a:spcPct val="30000"/>
              </a:spcBef>
              <a:spcAft>
                <a:spcPct val="0"/>
              </a:spcAft>
              <a:buClrTx/>
              <a:buSzTx/>
              <a:buFontTx/>
              <a:buNone/>
              <a:tabLst/>
              <a:defRPr/>
            </a:pPr>
            <a:endParaRPr lang="en-US" dirty="0"/>
          </a:p>
          <a:p>
            <a:pPr defTabSz="914266">
              <a:defRPr/>
            </a:pPr>
            <a:endParaRPr lang="en-US" dirty="0">
              <a:solidFill>
                <a:srgbClr val="FF0000"/>
              </a:solidFill>
            </a:endParaRPr>
          </a:p>
          <a:p>
            <a:endParaRPr lang="en-US" dirty="0"/>
          </a:p>
        </p:txBody>
      </p:sp>
      <p:sp>
        <p:nvSpPr>
          <p:cNvPr id="4" name="Slide Number Placeholder 3">
            <a:extLst>
              <a:ext uri="{FF2B5EF4-FFF2-40B4-BE49-F238E27FC236}">
                <a16:creationId xmlns:a16="http://schemas.microsoft.com/office/drawing/2014/main" id="{4ADAED86-5376-A236-2209-9440736C5793}"/>
              </a:ext>
            </a:extLst>
          </p:cNvPr>
          <p:cNvSpPr>
            <a:spLocks noGrp="1"/>
          </p:cNvSpPr>
          <p:nvPr>
            <p:ph type="sldNum" sz="quarter" idx="5"/>
          </p:nvPr>
        </p:nvSpPr>
        <p:spPr/>
        <p:txBody>
          <a:bodyPr/>
          <a:lstStyle/>
          <a:p>
            <a:pPr>
              <a:defRPr/>
            </a:pPr>
            <a:fld id="{CA5949A3-EB4A-46C6-A3A9-E974B665D3DA}" type="slidenum">
              <a:rPr lang="en-US" altLang="en-US" smtClean="0"/>
              <a:pPr>
                <a:defRPr/>
              </a:pPr>
              <a:t>13</a:t>
            </a:fld>
            <a:endParaRPr lang="en-US" altLang="en-US" dirty="0"/>
          </a:p>
        </p:txBody>
      </p:sp>
    </p:spTree>
    <p:extLst>
      <p:ext uri="{BB962C8B-B14F-4D97-AF65-F5344CB8AC3E}">
        <p14:creationId xmlns:p14="http://schemas.microsoft.com/office/powerpoint/2010/main" val="10857761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A25AB-17DF-18B3-B6B7-23F69BFC30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820C5E-1734-40C6-AB59-5A5E10AE92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C12B6F-DE50-AA20-8E7F-18775CAB85D8}"/>
              </a:ext>
            </a:extLst>
          </p:cNvPr>
          <p:cNvSpPr>
            <a:spLocks noGrp="1"/>
          </p:cNvSpPr>
          <p:nvPr>
            <p:ph type="body" idx="1"/>
          </p:nvPr>
        </p:nvSpPr>
        <p:spPr/>
        <p:txBody>
          <a:bodyPr>
            <a:normAutofit/>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1"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1"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1" dirty="0"/>
          </a:p>
          <a:p>
            <a:endParaRPr lang="en-US" b="1" dirty="0"/>
          </a:p>
          <a:p>
            <a:endParaRPr lang="en-US" dirty="0"/>
          </a:p>
        </p:txBody>
      </p:sp>
      <p:sp>
        <p:nvSpPr>
          <p:cNvPr id="4" name="Slide Number Placeholder 3">
            <a:extLst>
              <a:ext uri="{FF2B5EF4-FFF2-40B4-BE49-F238E27FC236}">
                <a16:creationId xmlns:a16="http://schemas.microsoft.com/office/drawing/2014/main" id="{DABCF2EC-1E5B-2C9E-25B7-24F44E63F5BD}"/>
              </a:ext>
            </a:extLst>
          </p:cNvPr>
          <p:cNvSpPr>
            <a:spLocks noGrp="1"/>
          </p:cNvSpPr>
          <p:nvPr>
            <p:ph type="sldNum" sz="quarter" idx="5"/>
          </p:nvPr>
        </p:nvSpPr>
        <p:spPr/>
        <p:txBody>
          <a:bodyPr/>
          <a:lstStyle/>
          <a:p>
            <a:pPr>
              <a:defRPr/>
            </a:pPr>
            <a:fld id="{CA5949A3-EB4A-46C6-A3A9-E974B665D3DA}" type="slidenum">
              <a:rPr lang="en-US" altLang="en-US" smtClean="0"/>
              <a:pPr>
                <a:defRPr/>
              </a:pPr>
              <a:t>14</a:t>
            </a:fld>
            <a:endParaRPr lang="en-US" altLang="en-US" dirty="0"/>
          </a:p>
        </p:txBody>
      </p:sp>
    </p:spTree>
    <p:extLst>
      <p:ext uri="{BB962C8B-B14F-4D97-AF65-F5344CB8AC3E}">
        <p14:creationId xmlns:p14="http://schemas.microsoft.com/office/powerpoint/2010/main" val="107441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D9D267-4DEF-6E6A-892D-76AFDB4BF4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FD3EEB-055C-B33A-1497-86119AA2AB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B55713-20B2-AC96-BBB9-D2AF73E81F1B}"/>
              </a:ext>
            </a:extLst>
          </p:cNvPr>
          <p:cNvSpPr>
            <a:spLocks noGrp="1"/>
          </p:cNvSpPr>
          <p:nvPr>
            <p:ph type="body" idx="1"/>
          </p:nvPr>
        </p:nvSpPr>
        <p:spPr/>
        <p:txBody>
          <a:bodyPr/>
          <a:lstStyle/>
          <a:p>
            <a:r>
              <a:rPr lang="en-US" dirty="0"/>
              <a:t>Remove citation?</a:t>
            </a:r>
          </a:p>
        </p:txBody>
      </p:sp>
      <p:sp>
        <p:nvSpPr>
          <p:cNvPr id="4" name="Slide Number Placeholder 3">
            <a:extLst>
              <a:ext uri="{FF2B5EF4-FFF2-40B4-BE49-F238E27FC236}">
                <a16:creationId xmlns:a16="http://schemas.microsoft.com/office/drawing/2014/main" id="{636C8B63-0D94-A9EE-E233-DE2E79AAF99E}"/>
              </a:ext>
            </a:extLst>
          </p:cNvPr>
          <p:cNvSpPr>
            <a:spLocks noGrp="1"/>
          </p:cNvSpPr>
          <p:nvPr>
            <p:ph type="sldNum" sz="quarter" idx="5"/>
          </p:nvPr>
        </p:nvSpPr>
        <p:spPr/>
        <p:txBody>
          <a:bodyPr/>
          <a:lstStyle/>
          <a:p>
            <a:pPr>
              <a:defRPr/>
            </a:pPr>
            <a:fld id="{CA5949A3-EB4A-46C6-A3A9-E974B665D3DA}" type="slidenum">
              <a:rPr lang="en-US" altLang="en-US" smtClean="0"/>
              <a:pPr>
                <a:defRPr/>
              </a:pPr>
              <a:t>15</a:t>
            </a:fld>
            <a:endParaRPr lang="en-US" altLang="en-US" dirty="0"/>
          </a:p>
        </p:txBody>
      </p:sp>
    </p:spTree>
    <p:extLst>
      <p:ext uri="{BB962C8B-B14F-4D97-AF65-F5344CB8AC3E}">
        <p14:creationId xmlns:p14="http://schemas.microsoft.com/office/powerpoint/2010/main" val="41074302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8A7A7-785D-FDF0-8FC0-E9C45D7805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19408A-7771-BED7-CAE4-F2DD29CA4E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D7984E-AB66-69A9-207B-E4FAF87348A4}"/>
              </a:ext>
            </a:extLst>
          </p:cNvPr>
          <p:cNvSpPr>
            <a:spLocks noGrp="1"/>
          </p:cNvSpPr>
          <p:nvPr>
            <p:ph type="body" idx="1"/>
          </p:nvPr>
        </p:nvSpPr>
        <p:spPr/>
        <p:txBody>
          <a:bodyPr>
            <a:normAutofit/>
          </a:bodyPr>
          <a:lstStyle/>
          <a:p>
            <a:endParaRPr lang="en-US" b="1" dirty="0"/>
          </a:p>
        </p:txBody>
      </p:sp>
      <p:sp>
        <p:nvSpPr>
          <p:cNvPr id="4" name="Slide Number Placeholder 3">
            <a:extLst>
              <a:ext uri="{FF2B5EF4-FFF2-40B4-BE49-F238E27FC236}">
                <a16:creationId xmlns:a16="http://schemas.microsoft.com/office/drawing/2014/main" id="{6F2C997A-34BE-8A23-D961-F6C4C387C223}"/>
              </a:ext>
            </a:extLst>
          </p:cNvPr>
          <p:cNvSpPr>
            <a:spLocks noGrp="1"/>
          </p:cNvSpPr>
          <p:nvPr>
            <p:ph type="sldNum" sz="quarter" idx="5"/>
          </p:nvPr>
        </p:nvSpPr>
        <p:spPr/>
        <p:txBody>
          <a:bodyPr/>
          <a:lstStyle/>
          <a:p>
            <a:pPr>
              <a:defRPr/>
            </a:pPr>
            <a:fld id="{CA5949A3-EB4A-46C6-A3A9-E974B665D3DA}" type="slidenum">
              <a:rPr lang="en-US" altLang="en-US" smtClean="0"/>
              <a:pPr>
                <a:defRPr/>
              </a:pPr>
              <a:t>16</a:t>
            </a:fld>
            <a:endParaRPr lang="en-US" altLang="en-US" dirty="0"/>
          </a:p>
        </p:txBody>
      </p:sp>
    </p:spTree>
    <p:extLst>
      <p:ext uri="{BB962C8B-B14F-4D97-AF65-F5344CB8AC3E}">
        <p14:creationId xmlns:p14="http://schemas.microsoft.com/office/powerpoint/2010/main" val="3375589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5"/>
          </p:nvPr>
        </p:nvSpPr>
        <p:spPr/>
        <p:txBody>
          <a:bodyPr/>
          <a:lstStyle/>
          <a:p>
            <a:pPr>
              <a:defRPr/>
            </a:pPr>
            <a:fld id="{CA5949A3-EB4A-46C6-A3A9-E974B665D3DA}" type="slidenum">
              <a:rPr lang="en-US" altLang="en-US" smtClean="0"/>
              <a:pPr>
                <a:defRPr/>
              </a:pPr>
              <a:t>2</a:t>
            </a:fld>
            <a:endParaRPr lang="en-US" altLang="en-US" dirty="0"/>
          </a:p>
        </p:txBody>
      </p:sp>
    </p:spTree>
    <p:extLst>
      <p:ext uri="{BB962C8B-B14F-4D97-AF65-F5344CB8AC3E}">
        <p14:creationId xmlns:p14="http://schemas.microsoft.com/office/powerpoint/2010/main" val="975290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5"/>
          </p:nvPr>
        </p:nvSpPr>
        <p:spPr/>
        <p:txBody>
          <a:bodyPr/>
          <a:lstStyle/>
          <a:p>
            <a:pPr>
              <a:defRPr/>
            </a:pPr>
            <a:fld id="{CA5949A3-EB4A-46C6-A3A9-E974B665D3DA}" type="slidenum">
              <a:rPr lang="en-US" altLang="en-US" smtClean="0"/>
              <a:pPr>
                <a:defRPr/>
              </a:pPr>
              <a:t>3</a:t>
            </a:fld>
            <a:endParaRPr lang="en-US" altLang="en-US" dirty="0"/>
          </a:p>
        </p:txBody>
      </p:sp>
    </p:spTree>
    <p:extLst>
      <p:ext uri="{BB962C8B-B14F-4D97-AF65-F5344CB8AC3E}">
        <p14:creationId xmlns:p14="http://schemas.microsoft.com/office/powerpoint/2010/main" val="1517650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A5949A3-EB4A-46C6-A3A9-E974B665D3DA}" type="slidenum">
              <a:rPr lang="en-US" altLang="en-US" smtClean="0"/>
              <a:pPr>
                <a:defRPr/>
              </a:pPr>
              <a:t>4</a:t>
            </a:fld>
            <a:endParaRPr lang="en-US" altLang="en-US" dirty="0"/>
          </a:p>
        </p:txBody>
      </p:sp>
    </p:spTree>
    <p:extLst>
      <p:ext uri="{BB962C8B-B14F-4D97-AF65-F5344CB8AC3E}">
        <p14:creationId xmlns:p14="http://schemas.microsoft.com/office/powerpoint/2010/main" val="4279613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97B72-6BAD-2880-7685-87B7E7281B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D5B6E9-255E-D707-043C-ED2F565FCB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130167-B7EC-122F-1613-1B20A89EB8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AD7C98-48E9-DF39-2C0B-9F90EAB006D5}"/>
              </a:ext>
            </a:extLst>
          </p:cNvPr>
          <p:cNvSpPr>
            <a:spLocks noGrp="1"/>
          </p:cNvSpPr>
          <p:nvPr>
            <p:ph type="sldNum" sz="quarter" idx="5"/>
          </p:nvPr>
        </p:nvSpPr>
        <p:spPr/>
        <p:txBody>
          <a:bodyPr/>
          <a:lstStyle/>
          <a:p>
            <a:pPr>
              <a:defRPr/>
            </a:pPr>
            <a:fld id="{CA5949A3-EB4A-46C6-A3A9-E974B665D3DA}" type="slidenum">
              <a:rPr lang="en-US" altLang="en-US" smtClean="0"/>
              <a:pPr>
                <a:defRPr/>
              </a:pPr>
              <a:t>5</a:t>
            </a:fld>
            <a:endParaRPr lang="en-US" altLang="en-US" dirty="0"/>
          </a:p>
        </p:txBody>
      </p:sp>
    </p:spTree>
    <p:extLst>
      <p:ext uri="{BB962C8B-B14F-4D97-AF65-F5344CB8AC3E}">
        <p14:creationId xmlns:p14="http://schemas.microsoft.com/office/powerpoint/2010/main" val="1820417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5"/>
          </p:nvPr>
        </p:nvSpPr>
        <p:spPr/>
        <p:txBody>
          <a:bodyPr/>
          <a:lstStyle/>
          <a:p>
            <a:pPr>
              <a:defRPr/>
            </a:pPr>
            <a:fld id="{CA5949A3-EB4A-46C6-A3A9-E974B665D3DA}" type="slidenum">
              <a:rPr lang="en-US" altLang="en-US" smtClean="0"/>
              <a:pPr>
                <a:defRPr/>
              </a:pPr>
              <a:t>6</a:t>
            </a:fld>
            <a:endParaRPr lang="en-US" altLang="en-US" dirty="0"/>
          </a:p>
        </p:txBody>
      </p:sp>
    </p:spTree>
    <p:extLst>
      <p:ext uri="{BB962C8B-B14F-4D97-AF65-F5344CB8AC3E}">
        <p14:creationId xmlns:p14="http://schemas.microsoft.com/office/powerpoint/2010/main" val="325432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dirty="0"/>
          </a:p>
          <a:p>
            <a:endParaRPr lang="en-US" dirty="0"/>
          </a:p>
        </p:txBody>
      </p:sp>
      <p:sp>
        <p:nvSpPr>
          <p:cNvPr id="4" name="Slide Number Placeholder 3"/>
          <p:cNvSpPr>
            <a:spLocks noGrp="1"/>
          </p:cNvSpPr>
          <p:nvPr>
            <p:ph type="sldNum" sz="quarter" idx="5"/>
          </p:nvPr>
        </p:nvSpPr>
        <p:spPr/>
        <p:txBody>
          <a:bodyPr/>
          <a:lstStyle/>
          <a:p>
            <a:pPr>
              <a:defRPr/>
            </a:pPr>
            <a:fld id="{CA5949A3-EB4A-46C6-A3A9-E974B665D3DA}" type="slidenum">
              <a:rPr lang="en-US" altLang="en-US" smtClean="0"/>
              <a:pPr>
                <a:defRPr/>
              </a:pPr>
              <a:t>7</a:t>
            </a:fld>
            <a:endParaRPr lang="en-US" altLang="en-US" dirty="0"/>
          </a:p>
        </p:txBody>
      </p:sp>
    </p:spTree>
    <p:extLst>
      <p:ext uri="{BB962C8B-B14F-4D97-AF65-F5344CB8AC3E}">
        <p14:creationId xmlns:p14="http://schemas.microsoft.com/office/powerpoint/2010/main" val="1299705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A5949A3-EB4A-46C6-A3A9-E974B665D3DA}" type="slidenum">
              <a:rPr lang="en-US" altLang="en-US" smtClean="0"/>
              <a:pPr>
                <a:defRPr/>
              </a:pPr>
              <a:t>8</a:t>
            </a:fld>
            <a:endParaRPr lang="en-US" altLang="en-US" dirty="0"/>
          </a:p>
        </p:txBody>
      </p:sp>
    </p:spTree>
    <p:extLst>
      <p:ext uri="{BB962C8B-B14F-4D97-AF65-F5344CB8AC3E}">
        <p14:creationId xmlns:p14="http://schemas.microsoft.com/office/powerpoint/2010/main" val="2108768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4266">
              <a:defRPr/>
            </a:pPr>
            <a:endParaRPr lang="en-US" dirty="0">
              <a:solidFill>
                <a:srgbClr val="FF0000"/>
              </a:solidFill>
            </a:endParaRPr>
          </a:p>
          <a:p>
            <a:endParaRPr lang="en-US" dirty="0"/>
          </a:p>
          <a:p>
            <a:pPr defTabSz="914266">
              <a:defRPr/>
            </a:pPr>
            <a:endParaRPr lang="en-US" dirty="0"/>
          </a:p>
          <a:p>
            <a:endParaRPr lang="en-US" dirty="0"/>
          </a:p>
        </p:txBody>
      </p:sp>
      <p:sp>
        <p:nvSpPr>
          <p:cNvPr id="4" name="Slide Number Placeholder 3"/>
          <p:cNvSpPr>
            <a:spLocks noGrp="1"/>
          </p:cNvSpPr>
          <p:nvPr>
            <p:ph type="sldNum" sz="quarter" idx="5"/>
          </p:nvPr>
        </p:nvSpPr>
        <p:spPr/>
        <p:txBody>
          <a:bodyPr/>
          <a:lstStyle/>
          <a:p>
            <a:pPr>
              <a:defRPr/>
            </a:pPr>
            <a:fld id="{CA5949A3-EB4A-46C6-A3A9-E974B665D3DA}" type="slidenum">
              <a:rPr lang="en-US" altLang="en-US" smtClean="0"/>
              <a:pPr>
                <a:defRPr/>
              </a:pPr>
              <a:t>9</a:t>
            </a:fld>
            <a:endParaRPr lang="en-US" altLang="en-US" dirty="0"/>
          </a:p>
        </p:txBody>
      </p:sp>
    </p:spTree>
    <p:extLst>
      <p:ext uri="{BB962C8B-B14F-4D97-AF65-F5344CB8AC3E}">
        <p14:creationId xmlns:p14="http://schemas.microsoft.com/office/powerpoint/2010/main" val="15375720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6400"/>
            <a:ext cx="7772400" cy="841375"/>
          </a:xfrm>
          <a:prstGeom prst="rect">
            <a:avLst/>
          </a:prstGeom>
        </p:spPr>
        <p:txBody>
          <a:bodyPr/>
          <a:lstStyle>
            <a:lvl1pPr algn="l">
              <a:defRPr sz="2600">
                <a:solidFill>
                  <a:srgbClr val="4F758B"/>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2895600"/>
            <a:ext cx="7772400" cy="2057400"/>
          </a:xfrm>
          <a:prstGeom prst="rect">
            <a:avLst/>
          </a:prstGeom>
        </p:spPr>
        <p:txBody>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477733"/>
            <a:ext cx="9144000" cy="1375954"/>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45175"/>
          <a:stretch/>
        </p:blipFill>
        <p:spPr>
          <a:xfrm>
            <a:off x="0" y="0"/>
            <a:ext cx="9144000" cy="762000"/>
          </a:xfrm>
          <a:prstGeom prst="rect">
            <a:avLst/>
          </a:prstGeom>
        </p:spPr>
      </p:pic>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09600" y="762000"/>
            <a:ext cx="6117578" cy="576072"/>
          </a:xfrm>
          <a:prstGeom prst="rect">
            <a:avLst/>
          </a:prstGeom>
        </p:spPr>
      </p:pic>
    </p:spTree>
    <p:extLst>
      <p:ext uri="{BB962C8B-B14F-4D97-AF65-F5344CB8AC3E}">
        <p14:creationId xmlns:p14="http://schemas.microsoft.com/office/powerpoint/2010/main" val="361244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16762"/>
            <a:ext cx="8229600" cy="858753"/>
          </a:xfrm>
          <a:prstGeom prst="rect">
            <a:avLst/>
          </a:prstGeom>
        </p:spPr>
        <p:txBody>
          <a:bodyPr/>
          <a:lstStyle>
            <a:lvl1pPr algn="l">
              <a:defRPr sz="2600">
                <a:solidFill>
                  <a:srgbClr val="4F758B"/>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600201"/>
            <a:ext cx="8229600" cy="4343400"/>
          </a:xfrm>
          <a:prstGeom prst="rect">
            <a:avLst/>
          </a:prstGeom>
        </p:spPr>
        <p:txBody>
          <a:bodyPr/>
          <a:lstStyle>
            <a:lvl1pPr>
              <a:defRPr sz="2400"/>
            </a:lvl1pPr>
            <a:lvl2pPr>
              <a:defRPr sz="2000"/>
            </a:lvl2pPr>
            <a:lvl3pPr>
              <a:defRPr sz="1800"/>
            </a:lvl3pPr>
            <a:lvl4pPr>
              <a:defRPr sz="16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p:cNvSpPr>
            <a:spLocks noGrp="1"/>
          </p:cNvSpPr>
          <p:nvPr>
            <p:ph type="sldNum" sz="quarter" idx="10"/>
          </p:nvPr>
        </p:nvSpPr>
        <p:spPr/>
        <p:txBody>
          <a:bodyPr/>
          <a:lstStyle>
            <a:lvl1pPr>
              <a:defRPr/>
            </a:lvl1pPr>
          </a:lstStyle>
          <a:p>
            <a:pPr>
              <a:defRPr/>
            </a:pPr>
            <a:r>
              <a:rPr lang="en-US" altLang="en-US" dirty="0"/>
              <a:t>Slide </a:t>
            </a:r>
            <a:fld id="{984BB9EA-633F-456B-BB30-05B8BE92F036}" type="slidenum">
              <a:rPr lang="en-US" altLang="en-US"/>
              <a:pPr>
                <a:defRPr/>
              </a:pPr>
              <a:t>‹#›</a:t>
            </a:fld>
            <a:endParaRPr lang="en-US" altLang="en-US" dirty="0"/>
          </a:p>
        </p:txBody>
      </p:sp>
    </p:spTree>
    <p:extLst>
      <p:ext uri="{BB962C8B-B14F-4D97-AF65-F5344CB8AC3E}">
        <p14:creationId xmlns:p14="http://schemas.microsoft.com/office/powerpoint/2010/main" val="2448402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16762"/>
            <a:ext cx="8229600" cy="858753"/>
          </a:xfrm>
          <a:prstGeom prst="rect">
            <a:avLst/>
          </a:prstGeom>
        </p:spPr>
        <p:txBody>
          <a:bodyPr/>
          <a:lstStyle>
            <a:lvl1pPr algn="l">
              <a:defRPr sz="2600">
                <a:solidFill>
                  <a:srgbClr val="4F758B"/>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57200" y="1600201"/>
            <a:ext cx="4038600" cy="4419600"/>
          </a:xfrm>
          <a:prstGeom prst="rect">
            <a:avLst/>
          </a:prstGeom>
        </p:spPr>
        <p:txBody>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1"/>
            <a:ext cx="4038600" cy="4419600"/>
          </a:xfrm>
          <a:prstGeom prst="rect">
            <a:avLst/>
          </a:prstGeom>
        </p:spPr>
        <p:txBody>
          <a:bodyPr/>
          <a:lstStyle>
            <a:lvl1pPr>
              <a:defRPr sz="2400"/>
            </a:lvl1pPr>
            <a:lvl2pPr>
              <a:defRPr sz="2000"/>
            </a:lvl2pPr>
            <a:lvl3pPr>
              <a:defRPr sz="1800"/>
            </a:lvl3pPr>
            <a:lvl4pPr>
              <a:defRPr sz="16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p:cNvSpPr>
            <a:spLocks noGrp="1"/>
          </p:cNvSpPr>
          <p:nvPr>
            <p:ph type="sldNum" sz="quarter" idx="10"/>
          </p:nvPr>
        </p:nvSpPr>
        <p:spPr/>
        <p:txBody>
          <a:bodyPr/>
          <a:lstStyle>
            <a:lvl1pPr>
              <a:defRPr/>
            </a:lvl1pPr>
          </a:lstStyle>
          <a:p>
            <a:pPr>
              <a:defRPr/>
            </a:pPr>
            <a:r>
              <a:rPr lang="en-US" altLang="en-US" dirty="0"/>
              <a:t>Slide </a:t>
            </a:r>
            <a:fld id="{2797904B-295D-43F1-B376-04AF7D549E85}" type="slidenum">
              <a:rPr lang="en-US" altLang="en-US"/>
              <a:pPr>
                <a:defRPr/>
              </a:pPr>
              <a:t>‹#›</a:t>
            </a:fld>
            <a:endParaRPr lang="en-US" altLang="en-US" dirty="0"/>
          </a:p>
        </p:txBody>
      </p:sp>
    </p:spTree>
    <p:extLst>
      <p:ext uri="{BB962C8B-B14F-4D97-AF65-F5344CB8AC3E}">
        <p14:creationId xmlns:p14="http://schemas.microsoft.com/office/powerpoint/2010/main" val="2249605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416762"/>
            <a:ext cx="8229600" cy="858753"/>
          </a:xfrm>
          <a:prstGeom prst="rect">
            <a:avLst/>
          </a:prstGeom>
        </p:spPr>
        <p:txBody>
          <a:bodyPr/>
          <a:lstStyle>
            <a:lvl1pPr algn="l">
              <a:defRPr sz="2600">
                <a:solidFill>
                  <a:srgbClr val="4F758B"/>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r>
              <a:rPr lang="en-US" altLang="en-US" dirty="0"/>
              <a:t>Slide </a:t>
            </a:r>
            <a:fld id="{0B0CCB35-EDD8-487E-B840-794FC079B80C}" type="slidenum">
              <a:rPr lang="en-US" altLang="en-US"/>
              <a:pPr>
                <a:defRPr/>
              </a:pPr>
              <a:t>‹#›</a:t>
            </a:fld>
            <a:endParaRPr lang="en-US" altLang="en-US" dirty="0"/>
          </a:p>
        </p:txBody>
      </p:sp>
    </p:spTree>
    <p:extLst>
      <p:ext uri="{BB962C8B-B14F-4D97-AF65-F5344CB8AC3E}">
        <p14:creationId xmlns:p14="http://schemas.microsoft.com/office/powerpoint/2010/main" val="788099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416762"/>
            <a:ext cx="8229600" cy="858753"/>
          </a:xfrm>
          <a:prstGeom prst="rect">
            <a:avLst/>
          </a:prstGeom>
        </p:spPr>
        <p:txBody>
          <a:bodyPr/>
          <a:lstStyle>
            <a:lvl1pPr algn="l">
              <a:defRPr sz="2600">
                <a:solidFill>
                  <a:srgbClr val="4F758B"/>
                </a:solidFill>
              </a:defRPr>
            </a:lvl1pPr>
          </a:lstStyle>
          <a:p>
            <a:r>
              <a:rPr lang="en-US"/>
              <a:t>Click to edit Master title style</a:t>
            </a:r>
            <a:endParaRPr lang="en-US" dirty="0"/>
          </a:p>
        </p:txBody>
      </p:sp>
      <p:sp>
        <p:nvSpPr>
          <p:cNvPr id="3" name="Slide Number Placeholder 5"/>
          <p:cNvSpPr>
            <a:spLocks noGrp="1"/>
          </p:cNvSpPr>
          <p:nvPr>
            <p:ph type="sldNum" sz="quarter" idx="10"/>
          </p:nvPr>
        </p:nvSpPr>
        <p:spPr/>
        <p:txBody>
          <a:bodyPr/>
          <a:lstStyle>
            <a:lvl1pPr>
              <a:defRPr/>
            </a:lvl1pPr>
          </a:lstStyle>
          <a:p>
            <a:pPr>
              <a:defRPr/>
            </a:pPr>
            <a:r>
              <a:rPr lang="en-US" altLang="en-US" dirty="0"/>
              <a:t>Slide </a:t>
            </a:r>
            <a:fld id="{A55B0A64-833C-4869-853A-21B1D81F612A}" type="slidenum">
              <a:rPr lang="en-US" altLang="en-US"/>
              <a:pPr>
                <a:defRPr/>
              </a:pPr>
              <a:t>‹#›</a:t>
            </a:fld>
            <a:endParaRPr lang="en-US" altLang="en-US" dirty="0"/>
          </a:p>
        </p:txBody>
      </p:sp>
    </p:spTree>
    <p:extLst>
      <p:ext uri="{BB962C8B-B14F-4D97-AF65-F5344CB8AC3E}">
        <p14:creationId xmlns:p14="http://schemas.microsoft.com/office/powerpoint/2010/main" val="122069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r>
              <a:rPr lang="en-US" altLang="en-US" dirty="0"/>
              <a:t>Slide </a:t>
            </a:r>
            <a:fld id="{FF06135D-AC24-4939-B4B4-BD6F27273DCA}" type="slidenum">
              <a:rPr lang="en-US" altLang="en-US"/>
              <a:pPr>
                <a:defRPr/>
              </a:pPr>
              <a:t>‹#›</a:t>
            </a:fld>
            <a:endParaRPr lang="en-US" altLang="en-US" dirty="0"/>
          </a:p>
        </p:txBody>
      </p:sp>
    </p:spTree>
    <p:extLst>
      <p:ext uri="{BB962C8B-B14F-4D97-AF65-F5344CB8AC3E}">
        <p14:creationId xmlns:p14="http://schemas.microsoft.com/office/powerpoint/2010/main" val="4098878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4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r>
              <a:rPr lang="en-US" altLang="en-US" dirty="0"/>
              <a:t>Slide </a:t>
            </a:r>
            <a:fld id="{06B5416B-1A64-48A6-800D-FED8CED335E4}" type="slidenum">
              <a:rPr lang="en-US" altLang="en-US"/>
              <a:pPr>
                <a:defRPr/>
              </a:pPr>
              <a:t>‹#›</a:t>
            </a:fld>
            <a:endParaRPr lang="en-US" altLang="en-US" dirty="0"/>
          </a:p>
        </p:txBody>
      </p:sp>
    </p:spTree>
    <p:extLst>
      <p:ext uri="{BB962C8B-B14F-4D97-AF65-F5344CB8AC3E}">
        <p14:creationId xmlns:p14="http://schemas.microsoft.com/office/powerpoint/2010/main" val="3777363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416762"/>
            <a:ext cx="8229600" cy="858753"/>
          </a:xfrm>
          <a:prstGeom prst="rect">
            <a:avLst/>
          </a:prstGeom>
        </p:spPr>
        <p:txBody>
          <a:bodyPr/>
          <a:lstStyle>
            <a:lvl1pPr algn="l">
              <a:defRPr sz="2600">
                <a:solidFill>
                  <a:srgbClr val="4F758B"/>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lvl1pPr>
              <a:defRPr sz="2400"/>
            </a:lvl1pPr>
            <a:lvl2pPr>
              <a:defRPr sz="2000"/>
            </a:lvl2pPr>
            <a:lvl3pPr>
              <a:defRPr sz="1800"/>
            </a:lvl3pPr>
            <a:lvl4pPr>
              <a:defRPr sz="1600"/>
            </a:lvl4pPr>
            <a:lvl5pPr>
              <a:defRPr sz="14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p:cNvSpPr>
            <a:spLocks noGrp="1"/>
          </p:cNvSpPr>
          <p:nvPr>
            <p:ph type="sldNum" sz="quarter" idx="10"/>
          </p:nvPr>
        </p:nvSpPr>
        <p:spPr/>
        <p:txBody>
          <a:bodyPr/>
          <a:lstStyle>
            <a:lvl1pPr>
              <a:defRPr/>
            </a:lvl1pPr>
          </a:lstStyle>
          <a:p>
            <a:pPr>
              <a:defRPr/>
            </a:pPr>
            <a:r>
              <a:rPr lang="en-US" altLang="en-US" dirty="0"/>
              <a:t>Slide </a:t>
            </a:r>
            <a:fld id="{158311B3-88B4-4995-A081-1348C671AA2C}" type="slidenum">
              <a:rPr lang="en-US" altLang="en-US"/>
              <a:pPr>
                <a:defRPr/>
              </a:pPr>
              <a:t>‹#›</a:t>
            </a:fld>
            <a:endParaRPr lang="en-US" altLang="en-US" dirty="0"/>
          </a:p>
        </p:txBody>
      </p:sp>
    </p:spTree>
    <p:extLst>
      <p:ext uri="{BB962C8B-B14F-4D97-AF65-F5344CB8AC3E}">
        <p14:creationId xmlns:p14="http://schemas.microsoft.com/office/powerpoint/2010/main" val="1969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7315200" y="6477000"/>
            <a:ext cx="1371600" cy="36512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000" smtClean="0">
                <a:solidFill>
                  <a:srgbClr val="686868"/>
                </a:solidFill>
              </a:defRPr>
            </a:lvl1pPr>
          </a:lstStyle>
          <a:p>
            <a:pPr>
              <a:defRPr/>
            </a:pPr>
            <a:r>
              <a:rPr lang="en-US" altLang="en-US" dirty="0"/>
              <a:t>Slide </a:t>
            </a:r>
            <a:fld id="{3BD52037-C0B6-4097-AC42-86F26E4B5F75}" type="slidenum">
              <a:rPr lang="en-US" altLang="en-US"/>
              <a:pPr>
                <a:defRPr/>
              </a:pPr>
              <a:t>‹#›</a:t>
            </a:fld>
            <a:endParaRPr lang="en-US" altLang="en-US" dirty="0"/>
          </a:p>
        </p:txBody>
      </p:sp>
      <p:pic>
        <p:nvPicPr>
          <p:cNvPr id="6" name="Picture 5"/>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0" y="0"/>
            <a:ext cx="9144000" cy="377952"/>
          </a:xfrm>
          <a:prstGeom prst="rect">
            <a:avLst/>
          </a:prstGeom>
        </p:spPr>
      </p:pic>
      <p:pic>
        <p:nvPicPr>
          <p:cNvPr id="2" name="Picture 1"/>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228601" y="6507480"/>
            <a:ext cx="1978269" cy="274320"/>
          </a:xfrm>
          <a:prstGeom prst="rect">
            <a:avLst/>
          </a:prstGeom>
        </p:spPr>
      </p:pic>
      <p:sp>
        <p:nvSpPr>
          <p:cNvPr id="3" name="TextBox 2">
            <a:extLst>
              <a:ext uri="{FF2B5EF4-FFF2-40B4-BE49-F238E27FC236}">
                <a16:creationId xmlns:a16="http://schemas.microsoft.com/office/drawing/2014/main" id="{D0CFE8F0-780C-988A-4DE6-D5308A02FB2B}"/>
              </a:ext>
            </a:extLst>
          </p:cNvPr>
          <p:cNvSpPr txBox="1"/>
          <p:nvPr userDrawn="1"/>
        </p:nvSpPr>
        <p:spPr>
          <a:xfrm>
            <a:off x="4127006" y="6477000"/>
            <a:ext cx="889987" cy="230832"/>
          </a:xfrm>
          <a:prstGeom prst="rect">
            <a:avLst/>
          </a:prstGeom>
          <a:noFill/>
        </p:spPr>
        <p:txBody>
          <a:bodyPr wrap="none" rtlCol="0">
            <a:spAutoFit/>
          </a:bodyPr>
          <a:lstStyle/>
          <a:p>
            <a:r>
              <a:rPr lang="en-US" sz="900" dirty="0">
                <a:solidFill>
                  <a:schemeClr val="tx1">
                    <a:lumMod val="65000"/>
                    <a:lumOff val="35000"/>
                  </a:schemeClr>
                </a:solidFill>
              </a:rPr>
              <a:t>CAISO Public</a:t>
            </a:r>
          </a:p>
        </p:txBody>
      </p:sp>
    </p:spTree>
  </p:cSld>
  <p:clrMap bg1="lt1" tx1="dk1" bg2="lt2" tx2="dk2" accent1="accent1" accent2="accent2" accent3="accent3" accent4="accent4" accent5="accent5" accent6="accent6" hlink="hlink" folHlink="folHlink"/>
  <p:sldLayoutIdLst>
    <p:sldLayoutId id="2147484589" r:id="rId1"/>
    <p:sldLayoutId id="2147484582" r:id="rId2"/>
    <p:sldLayoutId id="2147484583" r:id="rId3"/>
    <p:sldLayoutId id="2147484584" r:id="rId4"/>
    <p:sldLayoutId id="2147484585" r:id="rId5"/>
    <p:sldLayoutId id="2147484586" r:id="rId6"/>
    <p:sldLayoutId id="2147484587" r:id="rId7"/>
    <p:sldLayoutId id="2147484588" r:id="rId8"/>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Arial" charset="0"/>
        </a:defRPr>
      </a:lvl2pPr>
      <a:lvl3pPr algn="ctr" rtl="0" eaLnBrk="1" fontAlgn="base" hangingPunct="1">
        <a:spcBef>
          <a:spcPct val="0"/>
        </a:spcBef>
        <a:spcAft>
          <a:spcPct val="0"/>
        </a:spcAft>
        <a:defRPr sz="4400">
          <a:solidFill>
            <a:schemeClr val="tx1"/>
          </a:solidFill>
          <a:latin typeface="Arial" charset="0"/>
        </a:defRPr>
      </a:lvl3pPr>
      <a:lvl4pPr algn="ctr" rtl="0" eaLnBrk="1" fontAlgn="base" hangingPunct="1">
        <a:spcBef>
          <a:spcPct val="0"/>
        </a:spcBef>
        <a:spcAft>
          <a:spcPct val="0"/>
        </a:spcAft>
        <a:defRPr sz="4400">
          <a:solidFill>
            <a:schemeClr val="tx1"/>
          </a:solidFill>
          <a:latin typeface="Arial" charset="0"/>
        </a:defRPr>
      </a:lvl4pPr>
      <a:lvl5pPr algn="ctr" rtl="0" eaLnBrk="1" fontAlgn="base" hangingPunct="1">
        <a:spcBef>
          <a:spcPct val="0"/>
        </a:spcBef>
        <a:spcAft>
          <a:spcPct val="0"/>
        </a:spcAft>
        <a:defRPr sz="4400">
          <a:solidFill>
            <a:schemeClr val="tx1"/>
          </a:solidFill>
          <a:latin typeface="Arial"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bwMode="auto">
          <a:xfrm>
            <a:off x="685800" y="1676400"/>
            <a:ext cx="8153400" cy="841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WEM Governing Body Market Expert briefing on comprehensive scarcity pricing </a:t>
            </a:r>
            <a:br>
              <a:rPr lang="en-US" altLang="en-US" dirty="0"/>
            </a:br>
            <a:br>
              <a:rPr lang="en-US" altLang="en-US" dirty="0"/>
            </a:br>
            <a:endParaRPr lang="en-US" altLang="en-US" dirty="0"/>
          </a:p>
        </p:txBody>
      </p:sp>
      <p:sp>
        <p:nvSpPr>
          <p:cNvPr id="3" name="Subtitle 2"/>
          <p:cNvSpPr>
            <a:spLocks noGrp="1"/>
          </p:cNvSpPr>
          <p:nvPr>
            <p:ph type="subTitle" idx="1"/>
          </p:nvPr>
        </p:nvSpPr>
        <p:spPr>
          <a:xfrm>
            <a:off x="685800" y="2743200"/>
            <a:ext cx="7772400" cy="2057400"/>
          </a:xfrm>
        </p:spPr>
        <p:txBody>
          <a:bodyPr/>
          <a:lstStyle/>
          <a:p>
            <a:pPr eaLnBrk="1" hangingPunct="1">
              <a:buFont typeface="Arial" charset="0"/>
              <a:buNone/>
              <a:defRPr/>
            </a:pPr>
            <a:r>
              <a:rPr lang="en-US" dirty="0"/>
              <a:t>Susan L. Pope</a:t>
            </a:r>
          </a:p>
          <a:p>
            <a:pPr eaLnBrk="1" hangingPunct="1">
              <a:buFont typeface="Arial" charset="0"/>
              <a:buNone/>
              <a:defRPr/>
            </a:pPr>
            <a:r>
              <a:rPr lang="en-US" dirty="0"/>
              <a:t>WEM Governing Body Market Expert</a:t>
            </a:r>
          </a:p>
          <a:p>
            <a:pPr eaLnBrk="1" hangingPunct="1">
              <a:buFont typeface="Arial" charset="0"/>
              <a:buNone/>
              <a:defRPr/>
            </a:pPr>
            <a:endParaRPr lang="en-US" dirty="0"/>
          </a:p>
          <a:p>
            <a:pPr eaLnBrk="1" hangingPunct="1">
              <a:buFont typeface="Arial" charset="0"/>
              <a:buNone/>
              <a:defRPr/>
            </a:pPr>
            <a:r>
              <a:rPr lang="en-US" dirty="0"/>
              <a:t>WEM Governing Body Meeting </a:t>
            </a:r>
          </a:p>
          <a:p>
            <a:pPr>
              <a:defRPr/>
            </a:pPr>
            <a:r>
              <a:rPr lang="en-US" dirty="0"/>
              <a:t>General Session</a:t>
            </a:r>
          </a:p>
          <a:p>
            <a:pPr>
              <a:defRPr/>
            </a:pPr>
            <a:endParaRPr lang="en-US" dirty="0"/>
          </a:p>
          <a:p>
            <a:pPr eaLnBrk="1" hangingPunct="1">
              <a:buFont typeface="Arial" charset="0"/>
              <a:buNone/>
              <a:defRPr/>
            </a:pPr>
            <a:r>
              <a:rPr lang="en-US" dirty="0"/>
              <a:t>July 14, 2026</a:t>
            </a:r>
          </a:p>
          <a:p>
            <a:pPr eaLnBrk="1" hangingPunct="1">
              <a:buFont typeface="Arial" charset="0"/>
              <a:buNone/>
              <a:defRPr/>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A66D9-0B7F-A83D-7719-FAF32F2B8B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C15593-F882-F079-C82A-E8010ACE30E2}"/>
              </a:ext>
            </a:extLst>
          </p:cNvPr>
          <p:cNvSpPr>
            <a:spLocks noGrp="1"/>
          </p:cNvSpPr>
          <p:nvPr>
            <p:ph type="title"/>
          </p:nvPr>
        </p:nvSpPr>
        <p:spPr/>
        <p:txBody>
          <a:bodyPr/>
          <a:lstStyle/>
          <a:p>
            <a:r>
              <a:rPr lang="en-US" dirty="0">
                <a:solidFill>
                  <a:schemeClr val="tx2"/>
                </a:solidFill>
              </a:rPr>
              <a:t>Thoughts about whether CSP would improve WEM reliability:</a:t>
            </a:r>
            <a:endParaRPr lang="en-US" dirty="0"/>
          </a:p>
        </p:txBody>
      </p:sp>
      <p:sp>
        <p:nvSpPr>
          <p:cNvPr id="3" name="Content Placeholder 2">
            <a:extLst>
              <a:ext uri="{FF2B5EF4-FFF2-40B4-BE49-F238E27FC236}">
                <a16:creationId xmlns:a16="http://schemas.microsoft.com/office/drawing/2014/main" id="{2843DC21-DA51-0755-32FE-16B4B9B879A6}"/>
              </a:ext>
            </a:extLst>
          </p:cNvPr>
          <p:cNvSpPr>
            <a:spLocks noGrp="1"/>
          </p:cNvSpPr>
          <p:nvPr>
            <p:ph idx="1"/>
          </p:nvPr>
        </p:nvSpPr>
        <p:spPr>
          <a:xfrm>
            <a:off x="495300" y="1371600"/>
            <a:ext cx="8153400" cy="5181600"/>
          </a:xfrm>
        </p:spPr>
        <p:txBody>
          <a:bodyPr/>
          <a:lstStyle/>
          <a:p>
            <a:r>
              <a:rPr lang="en-US" sz="2000" dirty="0"/>
              <a:t>CSP is relevant to reliability even with regulatory must-offer requirements for capacity resources</a:t>
            </a:r>
          </a:p>
          <a:p>
            <a:pPr lvl="1"/>
            <a:r>
              <a:rPr lang="en-US" sz="1600" dirty="0"/>
              <a:t>Applies when resources available for dispatch are unable to meet load and reserve requirements despite the must-offer requirement</a:t>
            </a:r>
          </a:p>
          <a:p>
            <a:pPr lvl="1"/>
            <a:r>
              <a:rPr lang="en-US" sz="1600" dirty="0"/>
              <a:t>Under these scarce conditions, elicits incremental increases in supply or decreases in demand </a:t>
            </a:r>
          </a:p>
          <a:p>
            <a:r>
              <a:rPr lang="en-US" sz="2000" dirty="0"/>
              <a:t>CSP can gradually signal increasing scarcity as it develops, unlike other scarcity pricing mechanisms </a:t>
            </a:r>
          </a:p>
          <a:p>
            <a:pPr lvl="1"/>
            <a:r>
              <a:rPr lang="en-US" sz="1600" dirty="0"/>
              <a:t>Motivates responses that will help to avoid reliability events </a:t>
            </a:r>
          </a:p>
          <a:p>
            <a:pPr lvl="1"/>
            <a:r>
              <a:rPr lang="en-US" sz="1600" dirty="0"/>
              <a:t>Prospectively encourages supply from incremental imports, BAA supply above RSE requirements, and flexible loads (when enabled by utilities and regulators)</a:t>
            </a:r>
          </a:p>
          <a:p>
            <a:r>
              <a:rPr lang="en-US" sz="2000" dirty="0"/>
              <a:t>Additional reliability demand response resources (RDRR) are not a substitute for CSP. When operators call on RDRRs, it generally decreases prices, sending a price signal opposite to that needed for reliability (absent changes to fix this problem)</a:t>
            </a:r>
          </a:p>
          <a:p>
            <a:pPr lvl="1"/>
            <a:endParaRPr lang="en-US" sz="1400" dirty="0"/>
          </a:p>
          <a:p>
            <a:endParaRPr lang="en-US" sz="1400" dirty="0"/>
          </a:p>
          <a:p>
            <a:pPr marL="0" indent="0">
              <a:buNone/>
            </a:pPr>
            <a:endParaRPr lang="en-US" sz="1800" dirty="0"/>
          </a:p>
        </p:txBody>
      </p:sp>
      <p:sp>
        <p:nvSpPr>
          <p:cNvPr id="4" name="Slide Number Placeholder 3">
            <a:extLst>
              <a:ext uri="{FF2B5EF4-FFF2-40B4-BE49-F238E27FC236}">
                <a16:creationId xmlns:a16="http://schemas.microsoft.com/office/drawing/2014/main" id="{F7A65E13-42C5-1B86-0E1B-44A177B361E7}"/>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10</a:t>
            </a:fld>
            <a:endParaRPr lang="en-US" altLang="en-US" dirty="0"/>
          </a:p>
        </p:txBody>
      </p:sp>
    </p:spTree>
    <p:extLst>
      <p:ext uri="{BB962C8B-B14F-4D97-AF65-F5344CB8AC3E}">
        <p14:creationId xmlns:p14="http://schemas.microsoft.com/office/powerpoint/2010/main" val="1489013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63922-F6E6-D975-9CCC-71B8C92B21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B2D52D-9DF2-D697-95B3-DCCB6696F259}"/>
              </a:ext>
            </a:extLst>
          </p:cNvPr>
          <p:cNvSpPr>
            <a:spLocks noGrp="1"/>
          </p:cNvSpPr>
          <p:nvPr>
            <p:ph type="title"/>
          </p:nvPr>
        </p:nvSpPr>
        <p:spPr/>
        <p:txBody>
          <a:bodyPr/>
          <a:lstStyle/>
          <a:p>
            <a:r>
              <a:rPr lang="en-US" dirty="0">
                <a:solidFill>
                  <a:schemeClr val="tx2"/>
                </a:solidFill>
              </a:rPr>
              <a:t>Thoughts related to how conceptually difficult it would be to develop CSP:</a:t>
            </a:r>
            <a:endParaRPr lang="en-US" dirty="0"/>
          </a:p>
        </p:txBody>
      </p:sp>
      <p:sp>
        <p:nvSpPr>
          <p:cNvPr id="3" name="Content Placeholder 2">
            <a:extLst>
              <a:ext uri="{FF2B5EF4-FFF2-40B4-BE49-F238E27FC236}">
                <a16:creationId xmlns:a16="http://schemas.microsoft.com/office/drawing/2014/main" id="{42815FD8-B0BD-FF07-9474-6A4AC0D70428}"/>
              </a:ext>
            </a:extLst>
          </p:cNvPr>
          <p:cNvSpPr>
            <a:spLocks noGrp="1"/>
          </p:cNvSpPr>
          <p:nvPr>
            <p:ph idx="1"/>
          </p:nvPr>
        </p:nvSpPr>
        <p:spPr>
          <a:xfrm>
            <a:off x="531446" y="1371600"/>
            <a:ext cx="8153400" cy="5181600"/>
          </a:xfrm>
        </p:spPr>
        <p:txBody>
          <a:bodyPr/>
          <a:lstStyle/>
          <a:p>
            <a:r>
              <a:rPr lang="en-US" sz="2000" dirty="0"/>
              <a:t>The initiative will take substantial time and resources</a:t>
            </a:r>
            <a:endParaRPr lang="en-US" sz="2000" b="1" dirty="0"/>
          </a:p>
          <a:p>
            <a:r>
              <a:rPr lang="en-US" sz="2000" dirty="0"/>
              <a:t>Lack of BAA consolidation in the WEM will require an approach to CSP different than that in other ISO/RTOs</a:t>
            </a:r>
          </a:p>
          <a:p>
            <a:pPr lvl="1"/>
            <a:r>
              <a:rPr lang="en-US" sz="1600" dirty="0"/>
              <a:t>Will need to maintain BAA authority over the scheduling and dispatching of mandatory 10-minute reserves (per NERC) </a:t>
            </a:r>
          </a:p>
          <a:p>
            <a:pPr lvl="1"/>
            <a:r>
              <a:rPr lang="en-US" sz="1600" dirty="0"/>
              <a:t>Need investigation of designs that would not include co-optimization of energy and 10-minute reserves across BAAs, e.g., a 30-minute reserve product</a:t>
            </a:r>
            <a:endParaRPr lang="en-US" sz="1200" dirty="0">
              <a:solidFill>
                <a:srgbClr val="FF0000"/>
              </a:solidFill>
            </a:endParaRPr>
          </a:p>
          <a:p>
            <a:r>
              <a:rPr lang="en-US" sz="2000" dirty="0"/>
              <a:t>The WEM could leverage knowledge from ORDC and 30-minute reserve implementations in other regions </a:t>
            </a:r>
          </a:p>
          <a:p>
            <a:pPr lvl="1"/>
            <a:r>
              <a:rPr lang="en-US" sz="1600" dirty="0"/>
              <a:t>Measures of reserves have been defined as well as how scarcity prices rise with declining reserve quantities</a:t>
            </a:r>
          </a:p>
          <a:p>
            <a:pPr lvl="1"/>
            <a:r>
              <a:rPr lang="en-US" sz="1600" dirty="0"/>
              <a:t>Existing designs address the impact of transmission constraints, so that scarcity prices vary by region, depending on the location of rampable capacity and transmission constraints; scarcity prices might, for example, only occur within a load pocket</a:t>
            </a:r>
          </a:p>
          <a:p>
            <a:pPr marL="0" indent="0">
              <a:buNone/>
            </a:pPr>
            <a:endParaRPr lang="en-US" sz="1800" dirty="0"/>
          </a:p>
        </p:txBody>
      </p:sp>
      <p:sp>
        <p:nvSpPr>
          <p:cNvPr id="4" name="Slide Number Placeholder 3">
            <a:extLst>
              <a:ext uri="{FF2B5EF4-FFF2-40B4-BE49-F238E27FC236}">
                <a16:creationId xmlns:a16="http://schemas.microsoft.com/office/drawing/2014/main" id="{F60602A9-3DCF-F9CF-E77D-CD58E7E73919}"/>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11</a:t>
            </a:fld>
            <a:endParaRPr lang="en-US" altLang="en-US" dirty="0"/>
          </a:p>
        </p:txBody>
      </p:sp>
    </p:spTree>
    <p:extLst>
      <p:ext uri="{BB962C8B-B14F-4D97-AF65-F5344CB8AC3E}">
        <p14:creationId xmlns:p14="http://schemas.microsoft.com/office/powerpoint/2010/main" val="3445194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9C6CB-B943-42C6-D8A3-C50BF2AD66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B54611-565A-8878-4BF3-3BCC3DE5B757}"/>
              </a:ext>
            </a:extLst>
          </p:cNvPr>
          <p:cNvSpPr>
            <a:spLocks noGrp="1"/>
          </p:cNvSpPr>
          <p:nvPr>
            <p:ph type="title"/>
          </p:nvPr>
        </p:nvSpPr>
        <p:spPr/>
        <p:txBody>
          <a:bodyPr/>
          <a:lstStyle/>
          <a:p>
            <a:r>
              <a:rPr lang="en-US" dirty="0">
                <a:solidFill>
                  <a:schemeClr val="tx2"/>
                </a:solidFill>
              </a:rPr>
              <a:t>Thoughts related to how conceptually difficult it would be to develop CSP (continued):</a:t>
            </a:r>
            <a:endParaRPr lang="en-US" dirty="0"/>
          </a:p>
        </p:txBody>
      </p:sp>
      <p:sp>
        <p:nvSpPr>
          <p:cNvPr id="3" name="Content Placeholder 2">
            <a:extLst>
              <a:ext uri="{FF2B5EF4-FFF2-40B4-BE49-F238E27FC236}">
                <a16:creationId xmlns:a16="http://schemas.microsoft.com/office/drawing/2014/main" id="{042014CE-2888-E5E7-A86A-57C48FE7DFCA}"/>
              </a:ext>
            </a:extLst>
          </p:cNvPr>
          <p:cNvSpPr>
            <a:spLocks noGrp="1"/>
          </p:cNvSpPr>
          <p:nvPr>
            <p:ph idx="1"/>
          </p:nvPr>
        </p:nvSpPr>
        <p:spPr>
          <a:xfrm>
            <a:off x="495300" y="1524000"/>
            <a:ext cx="8153400" cy="4267200"/>
          </a:xfrm>
        </p:spPr>
        <p:txBody>
          <a:bodyPr/>
          <a:lstStyle/>
          <a:p>
            <a:r>
              <a:rPr lang="en-US" sz="2000" dirty="0"/>
              <a:t>It is unclear whether CSP could be more simply developed and implemented with a latent supply margin approach than with an ORDC </a:t>
            </a:r>
            <a:endParaRPr lang="en-US" sz="2000" dirty="0">
              <a:highlight>
                <a:srgbClr val="FFFF00"/>
              </a:highlight>
            </a:endParaRPr>
          </a:p>
          <a:p>
            <a:pPr lvl="1"/>
            <a:r>
              <a:rPr lang="en-US" sz="1600" dirty="0"/>
              <a:t>Either methodology would need to develop and justify:</a:t>
            </a:r>
          </a:p>
          <a:p>
            <a:pPr lvl="2"/>
            <a:r>
              <a:rPr lang="en-US" sz="1200" dirty="0"/>
              <a:t>Standardized accounting for the quantity of capacity each BAA has available to manage scarcity</a:t>
            </a:r>
          </a:p>
          <a:p>
            <a:pPr lvl="2"/>
            <a:r>
              <a:rPr lang="en-US" sz="1200" dirty="0"/>
              <a:t>A metric to measure scarcity</a:t>
            </a:r>
          </a:p>
          <a:p>
            <a:pPr lvl="2"/>
            <a:r>
              <a:rPr lang="en-US" sz="1200" dirty="0"/>
              <a:t>The dollar value of the scarcity price and how it rises with increasing scarcity</a:t>
            </a:r>
          </a:p>
          <a:p>
            <a:pPr lvl="1"/>
            <a:r>
              <a:rPr lang="en-US" sz="1600" dirty="0"/>
              <a:t>Further design exploration is needed to understand:</a:t>
            </a:r>
          </a:p>
          <a:p>
            <a:pPr lvl="2"/>
            <a:r>
              <a:rPr lang="en-US" sz="1200" dirty="0"/>
              <a:t>The role (or not) of co-optimization of energy and reserves under either of the approaches</a:t>
            </a:r>
            <a:endParaRPr lang="en-US" sz="1200" dirty="0">
              <a:highlight>
                <a:srgbClr val="FFFF00"/>
              </a:highlight>
            </a:endParaRPr>
          </a:p>
          <a:p>
            <a:pPr lvl="2"/>
            <a:r>
              <a:rPr lang="en-US" sz="1200" dirty="0"/>
              <a:t>How the approaches would address transmission constraints and localized scarcity</a:t>
            </a:r>
            <a:endParaRPr lang="en-US" sz="1600" dirty="0"/>
          </a:p>
          <a:p>
            <a:pPr lvl="2"/>
            <a:r>
              <a:rPr lang="en-US" sz="1200" dirty="0"/>
              <a:t>Why a latent supply approach could be simpler</a:t>
            </a:r>
          </a:p>
          <a:p>
            <a:pPr lvl="1"/>
            <a:r>
              <a:rPr lang="en-US" sz="1600" dirty="0"/>
              <a:t>There is a question of how a latent supply margin approach would account for capacity that is available but has not been offered to the WEM by BAAs </a:t>
            </a:r>
          </a:p>
          <a:p>
            <a:pPr lvl="2"/>
            <a:r>
              <a:rPr lang="en-US" sz="1200" dirty="0"/>
              <a:t>A BAA might hold this capacity as extra reserves or intend to sell it bilaterally</a:t>
            </a:r>
          </a:p>
          <a:p>
            <a:pPr lvl="2"/>
            <a:r>
              <a:rPr lang="en-US" sz="1200" dirty="0"/>
              <a:t>Is a payment for reserves the best way to encourage BAAs to make this capacity visible to the market at an efficient price?</a:t>
            </a:r>
          </a:p>
          <a:p>
            <a:pPr marL="0" indent="0">
              <a:buNone/>
            </a:pPr>
            <a:endParaRPr lang="en-US" sz="1600" dirty="0"/>
          </a:p>
        </p:txBody>
      </p:sp>
      <p:sp>
        <p:nvSpPr>
          <p:cNvPr id="4" name="Slide Number Placeholder 3">
            <a:extLst>
              <a:ext uri="{FF2B5EF4-FFF2-40B4-BE49-F238E27FC236}">
                <a16:creationId xmlns:a16="http://schemas.microsoft.com/office/drawing/2014/main" id="{FF341A9D-66FD-F15B-A987-AC391A3649B9}"/>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12</a:t>
            </a:fld>
            <a:endParaRPr lang="en-US" altLang="en-US" dirty="0"/>
          </a:p>
        </p:txBody>
      </p:sp>
    </p:spTree>
    <p:extLst>
      <p:ext uri="{BB962C8B-B14F-4D97-AF65-F5344CB8AC3E}">
        <p14:creationId xmlns:p14="http://schemas.microsoft.com/office/powerpoint/2010/main" val="3264924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80670-447B-6A5C-ED95-68F43F4CCA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48737-1452-9A75-D6D3-38D375679E3F}"/>
              </a:ext>
            </a:extLst>
          </p:cNvPr>
          <p:cNvSpPr>
            <a:spLocks noGrp="1"/>
          </p:cNvSpPr>
          <p:nvPr>
            <p:ph type="title"/>
          </p:nvPr>
        </p:nvSpPr>
        <p:spPr/>
        <p:txBody>
          <a:bodyPr/>
          <a:lstStyle/>
          <a:p>
            <a:r>
              <a:rPr lang="en-US" dirty="0"/>
              <a:t>Thoughts about financial impacts of CSP on ratepayers:</a:t>
            </a:r>
          </a:p>
        </p:txBody>
      </p:sp>
      <p:sp>
        <p:nvSpPr>
          <p:cNvPr id="3" name="Content Placeholder 2">
            <a:extLst>
              <a:ext uri="{FF2B5EF4-FFF2-40B4-BE49-F238E27FC236}">
                <a16:creationId xmlns:a16="http://schemas.microsoft.com/office/drawing/2014/main" id="{CAA8B7EE-0A1A-0748-2A13-14BEB1DD1DA5}"/>
              </a:ext>
            </a:extLst>
          </p:cNvPr>
          <p:cNvSpPr>
            <a:spLocks noGrp="1"/>
          </p:cNvSpPr>
          <p:nvPr>
            <p:ph idx="1"/>
          </p:nvPr>
        </p:nvSpPr>
        <p:spPr>
          <a:xfrm>
            <a:off x="533400" y="1371600"/>
            <a:ext cx="8153400" cy="5181600"/>
          </a:xfrm>
        </p:spPr>
        <p:txBody>
          <a:bodyPr/>
          <a:lstStyle/>
          <a:p>
            <a:r>
              <a:rPr lang="en-US" sz="2000" dirty="0"/>
              <a:t>CSP would affect prices only when extreme conditions occur, and at these times ratepayer costs would be offset by some benefits</a:t>
            </a:r>
          </a:p>
          <a:p>
            <a:pPr lvl="1"/>
            <a:r>
              <a:rPr lang="en-US" sz="1600" dirty="0"/>
              <a:t>The implicit value of increased reliability</a:t>
            </a:r>
          </a:p>
          <a:p>
            <a:pPr lvl="1"/>
            <a:r>
              <a:rPr lang="en-US" sz="1600" dirty="0"/>
              <a:t>Possible cost reduction from a decrease in the number of unit starts and in schedules for fixed hourly interchange that is not economic in real-time. Under result, these improvements could result from:</a:t>
            </a:r>
          </a:p>
          <a:p>
            <a:pPr lvl="2"/>
            <a:r>
              <a:rPr lang="en-US" sz="1200" dirty="0"/>
              <a:t>Fewer out of market actions</a:t>
            </a:r>
          </a:p>
          <a:p>
            <a:pPr lvl="2"/>
            <a:r>
              <a:rPr lang="en-US" sz="1200" dirty="0"/>
              <a:t>Increased supply from imports </a:t>
            </a:r>
          </a:p>
          <a:p>
            <a:pPr lvl="2"/>
            <a:r>
              <a:rPr lang="en-US" sz="1200" dirty="0"/>
              <a:t>The potential unlocking of flexible demand through the provision of an efficient price signal that utilities and state regulators could use to encourage demand reductions by large customers</a:t>
            </a:r>
            <a:endParaRPr lang="en-US" sz="1200" strike="sngStrike" dirty="0"/>
          </a:p>
          <a:p>
            <a:pPr lvl="2"/>
            <a:r>
              <a:rPr lang="en-US" sz="1200" dirty="0"/>
              <a:t>The potential for a new reserve product to encourage BAAs to make more resources visible and available to the market under scarcity conditions, because they could be paid for providing reserve capacity rather than holding it back for own load or bilateral sales</a:t>
            </a:r>
          </a:p>
          <a:p>
            <a:r>
              <a:rPr lang="en-US" sz="2000" dirty="0"/>
              <a:t>Changes would likely occur to mitigate financial impacts on LSEs</a:t>
            </a:r>
          </a:p>
          <a:p>
            <a:pPr lvl="1"/>
            <a:r>
              <a:rPr lang="en-US" sz="1600" dirty="0"/>
              <a:t>Adjustments to RA contracts to avoid over-payment for capacity</a:t>
            </a:r>
          </a:p>
          <a:p>
            <a:pPr lvl="1"/>
            <a:r>
              <a:rPr lang="en-US" sz="1600" dirty="0"/>
              <a:t>Changes to enable LSE retail load to be dispatched off at high prices </a:t>
            </a:r>
          </a:p>
          <a:p>
            <a:r>
              <a:rPr lang="en-US" sz="2000" dirty="0"/>
              <a:t>Ratepayer impacts would be narrowed by a design in which scarcity prices differ by region</a:t>
            </a:r>
          </a:p>
          <a:p>
            <a:pPr marL="0" indent="0">
              <a:buNone/>
            </a:pPr>
            <a:endParaRPr lang="en-US" sz="1800" dirty="0"/>
          </a:p>
          <a:p>
            <a:pPr lvl="1"/>
            <a:endParaRPr lang="en-US" sz="1200" dirty="0"/>
          </a:p>
          <a:p>
            <a:pPr lvl="1"/>
            <a:endParaRPr lang="en-US" sz="1200" dirty="0"/>
          </a:p>
          <a:p>
            <a:pPr lvl="1"/>
            <a:endParaRPr lang="en-US" sz="1400" dirty="0"/>
          </a:p>
          <a:p>
            <a:pPr lvl="1"/>
            <a:endParaRPr lang="en-US" sz="1400" dirty="0"/>
          </a:p>
          <a:p>
            <a:endParaRPr lang="en-US" sz="1800" dirty="0"/>
          </a:p>
          <a:p>
            <a:pPr marL="0" indent="0">
              <a:buNone/>
            </a:pPr>
            <a:endParaRPr lang="en-US" sz="1800" dirty="0"/>
          </a:p>
        </p:txBody>
      </p:sp>
      <p:sp>
        <p:nvSpPr>
          <p:cNvPr id="4" name="Slide Number Placeholder 3">
            <a:extLst>
              <a:ext uri="{FF2B5EF4-FFF2-40B4-BE49-F238E27FC236}">
                <a16:creationId xmlns:a16="http://schemas.microsoft.com/office/drawing/2014/main" id="{169BFD6F-7649-7401-2BB2-FD076EE61E3B}"/>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13</a:t>
            </a:fld>
            <a:endParaRPr lang="en-US" altLang="en-US" dirty="0"/>
          </a:p>
        </p:txBody>
      </p:sp>
    </p:spTree>
    <p:extLst>
      <p:ext uri="{BB962C8B-B14F-4D97-AF65-F5344CB8AC3E}">
        <p14:creationId xmlns:p14="http://schemas.microsoft.com/office/powerpoint/2010/main" val="6797525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C1352-441B-ACD2-D8E1-33B3793563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2BD28A-7FF5-ED2D-3990-B8254909E234}"/>
              </a:ext>
            </a:extLst>
          </p:cNvPr>
          <p:cNvSpPr>
            <a:spLocks noGrp="1"/>
          </p:cNvSpPr>
          <p:nvPr>
            <p:ph type="title"/>
          </p:nvPr>
        </p:nvSpPr>
        <p:spPr/>
        <p:txBody>
          <a:bodyPr/>
          <a:lstStyle/>
          <a:p>
            <a:r>
              <a:rPr lang="en-US" dirty="0"/>
              <a:t>Thoughts about next steps to investigate CSP:</a:t>
            </a:r>
            <a:br>
              <a:rPr lang="en-US" sz="2800" dirty="0"/>
            </a:br>
            <a:endParaRPr lang="en-US" dirty="0"/>
          </a:p>
        </p:txBody>
      </p:sp>
      <p:sp>
        <p:nvSpPr>
          <p:cNvPr id="3" name="Content Placeholder 2">
            <a:extLst>
              <a:ext uri="{FF2B5EF4-FFF2-40B4-BE49-F238E27FC236}">
                <a16:creationId xmlns:a16="http://schemas.microsoft.com/office/drawing/2014/main" id="{18B8A886-A710-B560-9DC2-73FFF33B66C8}"/>
              </a:ext>
            </a:extLst>
          </p:cNvPr>
          <p:cNvSpPr>
            <a:spLocks noGrp="1"/>
          </p:cNvSpPr>
          <p:nvPr>
            <p:ph idx="1"/>
          </p:nvPr>
        </p:nvSpPr>
        <p:spPr>
          <a:xfrm>
            <a:off x="457200" y="1143000"/>
            <a:ext cx="8229600" cy="5029200"/>
          </a:xfrm>
        </p:spPr>
        <p:txBody>
          <a:bodyPr/>
          <a:lstStyle/>
          <a:p>
            <a:r>
              <a:rPr lang="en-US" sz="2000" dirty="0"/>
              <a:t>It will take time to develop CSP for an electricity market consisting of multiple BAAs rather than a single BAA</a:t>
            </a:r>
          </a:p>
          <a:p>
            <a:r>
              <a:rPr lang="en-US" sz="2000" dirty="0"/>
              <a:t>Two focused, conceptual projects would move the discussion forward:</a:t>
            </a:r>
          </a:p>
          <a:p>
            <a:pPr lvl="1"/>
            <a:r>
              <a:rPr lang="en-US" sz="1600" dirty="0"/>
              <a:t>Evaluation of whether the latent supply approach could be simple to implement  and whether it might have unintended consequences </a:t>
            </a:r>
            <a:endParaRPr lang="en-US" sz="1600" strike="sngStrike" dirty="0"/>
          </a:p>
          <a:p>
            <a:pPr lvl="1"/>
            <a:r>
              <a:rPr lang="en-US" sz="1600" dirty="0"/>
              <a:t>Assessment of whether scarcity pricing could be implemented with co-optimization of a 30-minute reserve product and, perhaps, 10-minute reserves above BAA required target levels (i.e., reserves above NERC mandates) </a:t>
            </a:r>
          </a:p>
          <a:p>
            <a:r>
              <a:rPr lang="en-US" sz="2000" dirty="0"/>
              <a:t>These evaluations would advance suggestions of the MSC and DMM</a:t>
            </a:r>
          </a:p>
          <a:p>
            <a:pPr lvl="1"/>
            <a:r>
              <a:rPr lang="en-US" sz="1400" dirty="0"/>
              <a:t>The MSC has advocated over time for the development of a 30-minute or hourly reserve product for the WEM </a:t>
            </a:r>
          </a:p>
          <a:p>
            <a:pPr lvl="1"/>
            <a:r>
              <a:rPr lang="en-US" sz="1400" dirty="0"/>
              <a:t>The DMM strongly encourages development of an hourly reserve product to maintain upward imbalance reserves and reduce the use of a large real-time load bias (i.e., conformance)</a:t>
            </a:r>
            <a:endParaRPr lang="en-US" dirty="0"/>
          </a:p>
          <a:p>
            <a:pPr lvl="2"/>
            <a:endParaRPr lang="en-US" sz="1400" dirty="0"/>
          </a:p>
          <a:p>
            <a:pPr marL="457200" lvl="1" indent="0">
              <a:buNone/>
            </a:pPr>
            <a:endParaRPr lang="en-US" sz="1600" dirty="0"/>
          </a:p>
          <a:p>
            <a:pPr lvl="1"/>
            <a:endParaRPr lang="en-US" sz="1600" dirty="0"/>
          </a:p>
          <a:p>
            <a:endParaRPr lang="en-US" sz="1800" dirty="0"/>
          </a:p>
          <a:p>
            <a:endParaRPr lang="en-US" sz="1800" u="sng" dirty="0"/>
          </a:p>
          <a:p>
            <a:endParaRPr lang="en-US" sz="1800" dirty="0"/>
          </a:p>
        </p:txBody>
      </p:sp>
      <p:sp>
        <p:nvSpPr>
          <p:cNvPr id="4" name="Slide Number Placeholder 3">
            <a:extLst>
              <a:ext uri="{FF2B5EF4-FFF2-40B4-BE49-F238E27FC236}">
                <a16:creationId xmlns:a16="http://schemas.microsoft.com/office/drawing/2014/main" id="{9E8F2B10-09BF-824D-2B73-2514DEF97BCA}"/>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14</a:t>
            </a:fld>
            <a:endParaRPr lang="en-US" altLang="en-US" dirty="0"/>
          </a:p>
        </p:txBody>
      </p:sp>
    </p:spTree>
    <p:extLst>
      <p:ext uri="{BB962C8B-B14F-4D97-AF65-F5344CB8AC3E}">
        <p14:creationId xmlns:p14="http://schemas.microsoft.com/office/powerpoint/2010/main" val="2614307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63DF3-0C95-A01B-B068-EA4BA7FD40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59F548-F86C-ADEF-66D5-1EC70652FBC9}"/>
              </a:ext>
            </a:extLst>
          </p:cNvPr>
          <p:cNvSpPr>
            <a:spLocks noGrp="1"/>
          </p:cNvSpPr>
          <p:nvPr>
            <p:ph type="title"/>
          </p:nvPr>
        </p:nvSpPr>
        <p:spPr>
          <a:xfrm>
            <a:off x="457200" y="3027447"/>
            <a:ext cx="8229600" cy="858753"/>
          </a:xfrm>
        </p:spPr>
        <p:txBody>
          <a:bodyPr/>
          <a:lstStyle/>
          <a:p>
            <a:pPr algn="ctr"/>
            <a:r>
              <a:rPr lang="en-US" dirty="0"/>
              <a:t>APPENDIX</a:t>
            </a:r>
            <a:br>
              <a:rPr lang="en-US" dirty="0"/>
            </a:br>
            <a:r>
              <a:rPr lang="en-US" dirty="0"/>
              <a:t>Comprehensive Scarcity Pricing in U.S. ISOs</a:t>
            </a:r>
            <a:br>
              <a:rPr lang="en-US" dirty="0"/>
            </a:br>
            <a:br>
              <a:rPr lang="en-US" sz="1400" dirty="0"/>
            </a:br>
            <a:endParaRPr lang="en-US" sz="1400" dirty="0"/>
          </a:p>
        </p:txBody>
      </p:sp>
      <p:sp>
        <p:nvSpPr>
          <p:cNvPr id="3" name="Slide Number Placeholder 2">
            <a:extLst>
              <a:ext uri="{FF2B5EF4-FFF2-40B4-BE49-F238E27FC236}">
                <a16:creationId xmlns:a16="http://schemas.microsoft.com/office/drawing/2014/main" id="{F1A93653-B7A1-2AE3-FB8C-8E5B0F5282F0}"/>
              </a:ext>
            </a:extLst>
          </p:cNvPr>
          <p:cNvSpPr>
            <a:spLocks noGrp="1"/>
          </p:cNvSpPr>
          <p:nvPr>
            <p:ph type="sldNum" sz="quarter" idx="10"/>
          </p:nvPr>
        </p:nvSpPr>
        <p:spPr/>
        <p:txBody>
          <a:bodyPr/>
          <a:lstStyle/>
          <a:p>
            <a:pPr>
              <a:defRPr/>
            </a:pPr>
            <a:r>
              <a:rPr lang="en-US" altLang="en-US" dirty="0"/>
              <a:t>Slide </a:t>
            </a:r>
            <a:fld id="{A55B0A64-833C-4869-853A-21B1D81F612A}" type="slidenum">
              <a:rPr lang="en-US" altLang="en-US" smtClean="0"/>
              <a:pPr>
                <a:defRPr/>
              </a:pPr>
              <a:t>15</a:t>
            </a:fld>
            <a:endParaRPr lang="en-US" altLang="en-US" dirty="0"/>
          </a:p>
        </p:txBody>
      </p:sp>
    </p:spTree>
    <p:extLst>
      <p:ext uri="{BB962C8B-B14F-4D97-AF65-F5344CB8AC3E}">
        <p14:creationId xmlns:p14="http://schemas.microsoft.com/office/powerpoint/2010/main" val="744902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CA180-62BD-4682-4D6D-24CC0FC5CE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FFC625-78C6-D3E8-AEEE-DD1102A16401}"/>
              </a:ext>
            </a:extLst>
          </p:cNvPr>
          <p:cNvSpPr>
            <a:spLocks noGrp="1"/>
          </p:cNvSpPr>
          <p:nvPr>
            <p:ph type="title"/>
          </p:nvPr>
        </p:nvSpPr>
        <p:spPr/>
        <p:txBody>
          <a:bodyPr/>
          <a:lstStyle/>
          <a:p>
            <a:r>
              <a:rPr lang="en-US" dirty="0"/>
              <a:t>ISO scarcity pricing designs indicate the relevance of CSP.</a:t>
            </a:r>
          </a:p>
        </p:txBody>
      </p:sp>
      <p:sp>
        <p:nvSpPr>
          <p:cNvPr id="3" name="Content Placeholder 2">
            <a:extLst>
              <a:ext uri="{FF2B5EF4-FFF2-40B4-BE49-F238E27FC236}">
                <a16:creationId xmlns:a16="http://schemas.microsoft.com/office/drawing/2014/main" id="{7D9FB420-3151-2869-C3D1-75EDAD97A762}"/>
              </a:ext>
            </a:extLst>
          </p:cNvPr>
          <p:cNvSpPr>
            <a:spLocks noGrp="1"/>
          </p:cNvSpPr>
          <p:nvPr>
            <p:ph idx="1"/>
          </p:nvPr>
        </p:nvSpPr>
        <p:spPr>
          <a:xfrm>
            <a:off x="435429" y="2193925"/>
            <a:ext cx="8229600" cy="4191000"/>
          </a:xfrm>
        </p:spPr>
        <p:txBody>
          <a:bodyPr/>
          <a:lstStyle/>
          <a:p>
            <a:pPr marL="457200" lvl="1" indent="0">
              <a:buNone/>
            </a:pPr>
            <a:endParaRPr lang="en-US" dirty="0"/>
          </a:p>
          <a:p>
            <a:pPr lvl="1"/>
            <a:endParaRPr lang="en-US" dirty="0"/>
          </a:p>
        </p:txBody>
      </p:sp>
      <p:sp>
        <p:nvSpPr>
          <p:cNvPr id="4" name="Slide Number Placeholder 3">
            <a:extLst>
              <a:ext uri="{FF2B5EF4-FFF2-40B4-BE49-F238E27FC236}">
                <a16:creationId xmlns:a16="http://schemas.microsoft.com/office/drawing/2014/main" id="{7154C431-1AAB-6E87-4520-FAB03E0DAA63}"/>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16</a:t>
            </a:fld>
            <a:endParaRPr lang="en-US" altLang="en-US" dirty="0"/>
          </a:p>
        </p:txBody>
      </p:sp>
      <p:graphicFrame>
        <p:nvGraphicFramePr>
          <p:cNvPr id="5" name="Table 6">
            <a:extLst>
              <a:ext uri="{FF2B5EF4-FFF2-40B4-BE49-F238E27FC236}">
                <a16:creationId xmlns:a16="http://schemas.microsoft.com/office/drawing/2014/main" id="{C7D26F5F-B90E-787B-633E-51C1F13549D3}"/>
              </a:ext>
            </a:extLst>
          </p:cNvPr>
          <p:cNvGraphicFramePr>
            <a:graphicFrameLocks/>
          </p:cNvGraphicFramePr>
          <p:nvPr>
            <p:extLst>
              <p:ext uri="{D42A27DB-BD31-4B8C-83A1-F6EECF244321}">
                <p14:modId xmlns:p14="http://schemas.microsoft.com/office/powerpoint/2010/main" val="2268617721"/>
              </p:ext>
            </p:extLst>
          </p:nvPr>
        </p:nvGraphicFramePr>
        <p:xfrm>
          <a:off x="533400" y="1295400"/>
          <a:ext cx="8153400" cy="5151120"/>
        </p:xfrm>
        <a:graphic>
          <a:graphicData uri="http://schemas.openxmlformats.org/drawingml/2006/table">
            <a:tbl>
              <a:tblPr firstRow="1" bandRow="1">
                <a:tableStyleId>{69012ECD-51FC-41F1-AA8D-1B2483CD663E}</a:tableStyleId>
              </a:tblPr>
              <a:tblGrid>
                <a:gridCol w="2514600">
                  <a:extLst>
                    <a:ext uri="{9D8B030D-6E8A-4147-A177-3AD203B41FA5}">
                      <a16:colId xmlns:a16="http://schemas.microsoft.com/office/drawing/2014/main" val="2392867889"/>
                    </a:ext>
                  </a:extLst>
                </a:gridCol>
                <a:gridCol w="3429000">
                  <a:extLst>
                    <a:ext uri="{9D8B030D-6E8A-4147-A177-3AD203B41FA5}">
                      <a16:colId xmlns:a16="http://schemas.microsoft.com/office/drawing/2014/main" val="1933592691"/>
                    </a:ext>
                  </a:extLst>
                </a:gridCol>
                <a:gridCol w="2209800">
                  <a:extLst>
                    <a:ext uri="{9D8B030D-6E8A-4147-A177-3AD203B41FA5}">
                      <a16:colId xmlns:a16="http://schemas.microsoft.com/office/drawing/2014/main" val="2993183937"/>
                    </a:ext>
                  </a:extLst>
                </a:gridCol>
              </a:tblGrid>
              <a:tr h="0">
                <a:tc>
                  <a:txBody>
                    <a:bodyPr/>
                    <a:lstStyle/>
                    <a:p>
                      <a:pPr algn="ctr"/>
                      <a:r>
                        <a:rPr lang="en-US" sz="1800" dirty="0"/>
                        <a:t>Scarcity Pricing Approach</a:t>
                      </a: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ISOs (excluding WEM)</a:t>
                      </a:r>
                    </a:p>
                  </a:txBody>
                  <a:tcPr anchor="ct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Implementation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Notes</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56244359"/>
                  </a:ext>
                </a:extLst>
              </a:tr>
              <a:tr h="40317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1" kern="1200" dirty="0">
                          <a:solidFill>
                            <a:schemeClr val="tx1"/>
                          </a:solidFill>
                          <a:latin typeface="+mn-lt"/>
                          <a:ea typeface="+mn-ea"/>
                          <a:cs typeface="+mn-cs"/>
                        </a:rPr>
                        <a:t>Day-Ahead Market ORDC(s)</a:t>
                      </a:r>
                      <a:endParaRPr lang="en-US" altLang="en-US" sz="16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600" kern="1200" dirty="0">
                          <a:solidFill>
                            <a:schemeClr val="accent1"/>
                          </a:solidFill>
                          <a:highlight>
                            <a:srgbClr val="FFFFFF"/>
                          </a:highlight>
                          <a:latin typeface="+mn-lt"/>
                          <a:ea typeface="+mn-ea"/>
                          <a:cs typeface="+mn-cs"/>
                        </a:rPr>
                        <a:t>All, except CAISO</a:t>
                      </a:r>
                      <a:endParaRPr lang="en-US" sz="1600" kern="1200" dirty="0">
                        <a:solidFill>
                          <a:schemeClr val="accent2"/>
                        </a:solidFill>
                        <a:highlight>
                          <a:srgbClr val="FFFFFF"/>
                        </a:highligh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600" kern="1200" dirty="0">
                          <a:solidFill>
                            <a:schemeClr val="accent1"/>
                          </a:solidFill>
                          <a:latin typeface="+mn-lt"/>
                          <a:ea typeface="+mn-ea"/>
                          <a:cs typeface="+mn-cs"/>
                        </a:rPr>
                        <a:t>Shape and height of ORDCs differ;</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600" kern="1200" dirty="0">
                          <a:solidFill>
                            <a:schemeClr val="accent1"/>
                          </a:solidFill>
                          <a:latin typeface="+mn-lt"/>
                          <a:ea typeface="+mn-ea"/>
                          <a:cs typeface="+mn-cs"/>
                        </a:rPr>
                        <a:t>10- and 30-minute products in ERCOT, MISO, NYISO, PJM and ISO-NE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19630484"/>
                  </a:ext>
                </a:extLst>
              </a:tr>
              <a:tr h="51816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600" b="1" kern="1200" dirty="0">
                          <a:solidFill>
                            <a:schemeClr val="tx1"/>
                          </a:solidFill>
                          <a:latin typeface="+mn-lt"/>
                          <a:ea typeface="+mn-ea"/>
                          <a:cs typeface="+mn-cs"/>
                        </a:rPr>
                        <a:t>Real-Time Market ORDC(s)</a:t>
                      </a:r>
                      <a:endParaRPr lang="en-US" altLang="en-US"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600" kern="1200" dirty="0">
                          <a:solidFill>
                            <a:schemeClr val="accent1"/>
                          </a:solidFill>
                          <a:latin typeface="+mn-lt"/>
                          <a:ea typeface="+mn-ea"/>
                          <a:cs typeface="+mn-cs"/>
                        </a:rPr>
                        <a:t>All, but not co-optimized in CAISO (SRDC)</a:t>
                      </a:r>
                      <a:endParaRPr lang="en-US" sz="1600" kern="1200" dirty="0">
                        <a:solidFill>
                          <a:schemeClr val="accent2"/>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008533"/>
                  </a:ext>
                </a:extLst>
              </a:tr>
              <a:tr h="57912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600" b="1" dirty="0"/>
                        <a:t>Allow high ORDC scarcity price with extreme shortages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eaLnBrk="1" fontAlgn="auto" hangingPunct="1">
                        <a:spcBef>
                          <a:spcPts val="0"/>
                        </a:spcBef>
                        <a:spcAft>
                          <a:spcPts val="0"/>
                        </a:spcAft>
                        <a:buFont typeface="Arial" panose="020B0604020202020204" pitchFamily="34" charset="0"/>
                        <a:buNone/>
                        <a:defRPr/>
                      </a:pPr>
                      <a:r>
                        <a:rPr lang="en-US" sz="1600" b="0" kern="1200" dirty="0">
                          <a:solidFill>
                            <a:schemeClr val="accent1"/>
                          </a:solidFill>
                          <a:latin typeface="+mn-lt"/>
                          <a:ea typeface="+mn-ea"/>
                          <a:cs typeface="+mn-cs"/>
                        </a:rPr>
                        <a:t>All ORDC maximum prices </a:t>
                      </a:r>
                      <a:r>
                        <a:rPr lang="en-US" altLang="en-US" sz="1600" b="0" dirty="0">
                          <a:solidFill>
                            <a:schemeClr val="accent1"/>
                          </a:solidFill>
                        </a:rPr>
                        <a:t>exceed $2,000/MWh</a:t>
                      </a:r>
                      <a:endParaRPr lang="en-US" sz="1600" b="0" kern="1200" dirty="0">
                        <a:solidFill>
                          <a:schemeClr val="accent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600" kern="1200" dirty="0">
                          <a:solidFill>
                            <a:schemeClr val="accent1"/>
                          </a:solidFill>
                          <a:latin typeface="+mn-lt"/>
                          <a:ea typeface="+mn-ea"/>
                          <a:cs typeface="+mn-cs"/>
                        </a:rPr>
                        <a:t>ERCOT $5,000/MWh MISO $6,000/MWh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49964646"/>
                  </a:ext>
                </a:extLst>
              </a:tr>
              <a:tr h="723214">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600" b="1" dirty="0"/>
                        <a:t>Scarcity price increases prospectively to signal reliability risk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eaLnBrk="1" fontAlgn="auto" hangingPunct="1">
                        <a:spcBef>
                          <a:spcPts val="0"/>
                        </a:spcBef>
                        <a:spcAft>
                          <a:spcPts val="0"/>
                        </a:spcAft>
                        <a:buFont typeface="Arial" panose="020B0604020202020204" pitchFamily="34" charset="0"/>
                        <a:buNone/>
                        <a:defRPr/>
                      </a:pPr>
                      <a:r>
                        <a:rPr lang="en-US" sz="1600" kern="1200" dirty="0">
                          <a:solidFill>
                            <a:schemeClr val="accent1"/>
                          </a:solidFill>
                          <a:latin typeface="+mn-lt"/>
                          <a:ea typeface="+mn-ea"/>
                          <a:cs typeface="+mn-cs"/>
                        </a:rPr>
                        <a:t>MISO, NYISO, ISO-NE, and PJM tariff targets are greater than mandatory NERC</a:t>
                      </a:r>
                      <a:r>
                        <a:rPr lang="en-US" sz="1600" kern="1200" baseline="0" dirty="0">
                          <a:solidFill>
                            <a:srgbClr val="FF0000"/>
                          </a:solidFill>
                          <a:latin typeface="+mn-lt"/>
                          <a:ea typeface="+mn-ea"/>
                          <a:cs typeface="+mn-cs"/>
                        </a:rPr>
                        <a:t> </a:t>
                      </a:r>
                      <a:r>
                        <a:rPr lang="en-US" sz="1600" kern="1200" dirty="0">
                          <a:solidFill>
                            <a:schemeClr val="accent1"/>
                          </a:solidFill>
                          <a:latin typeface="+mn-lt"/>
                          <a:ea typeface="+mn-ea"/>
                          <a:cs typeface="+mn-cs"/>
                        </a:rPr>
                        <a:t>requirements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sz="1600" kern="1200" dirty="0">
                          <a:solidFill>
                            <a:schemeClr val="accent1"/>
                          </a:solidFill>
                          <a:latin typeface="+mn-lt"/>
                          <a:ea typeface="+mn-ea"/>
                          <a:cs typeface="+mn-cs"/>
                        </a:rPr>
                        <a:t>Increasingly accepted</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600" kern="1200" dirty="0">
                        <a:solidFill>
                          <a:schemeClr val="accent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9852141"/>
                  </a:ext>
                </a:extLst>
              </a:tr>
              <a:tr h="121920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600" b="1" dirty="0"/>
                        <a:t>Employ scarcity prices when operators manually intervene to maintain system reliability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eaLnBrk="1" fontAlgn="auto" hangingPunct="1">
                        <a:spcBef>
                          <a:spcPts val="0"/>
                        </a:spcBef>
                        <a:spcAft>
                          <a:spcPts val="0"/>
                        </a:spcAft>
                        <a:buFont typeface="Arial" panose="020B0604020202020204" pitchFamily="34" charset="0"/>
                        <a:buChar char="•"/>
                        <a:defRPr/>
                      </a:pPr>
                      <a:r>
                        <a:rPr lang="en-US" sz="1600" dirty="0">
                          <a:solidFill>
                            <a:schemeClr val="accent1"/>
                          </a:solidFill>
                          <a:latin typeface="+mn-lt"/>
                          <a:cs typeface="+mn-cs"/>
                        </a:rPr>
                        <a:t>All ISOs set prices at cap when load curtailed</a:t>
                      </a:r>
                    </a:p>
                    <a:p>
                      <a:pPr marL="285750" indent="-285750" eaLnBrk="1" fontAlgn="auto" hangingPunct="1">
                        <a:spcBef>
                          <a:spcPts val="0"/>
                        </a:spcBef>
                        <a:spcAft>
                          <a:spcPts val="0"/>
                        </a:spcAft>
                        <a:buFont typeface="Arial" panose="020B0604020202020204" pitchFamily="34" charset="0"/>
                        <a:buChar char="•"/>
                        <a:defRPr/>
                      </a:pPr>
                      <a:r>
                        <a:rPr lang="en-US" sz="1600" kern="1200" dirty="0">
                          <a:solidFill>
                            <a:schemeClr val="accent1"/>
                          </a:solidFill>
                          <a:latin typeface="+mn-lt"/>
                          <a:ea typeface="+mn-ea"/>
                          <a:cs typeface="+mn-cs"/>
                        </a:rPr>
                        <a:t>Pricing varies for other actions, such as export curtailment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eaLnBrk="1" fontAlgn="auto" hangingPunct="1">
                        <a:spcBef>
                          <a:spcPts val="0"/>
                        </a:spcBef>
                        <a:spcAft>
                          <a:spcPts val="0"/>
                        </a:spcAft>
                        <a:buFont typeface="Arial" panose="020B0604020202020204" pitchFamily="34" charset="0"/>
                        <a:buNone/>
                        <a:defRPr/>
                      </a:pPr>
                      <a:r>
                        <a:rPr lang="en-US" sz="1600" kern="1200" dirty="0">
                          <a:solidFill>
                            <a:schemeClr val="accent1"/>
                          </a:solidFill>
                          <a:latin typeface="+mn-lt"/>
                          <a:ea typeface="+mn-ea"/>
                          <a:cs typeface="+mn-cs"/>
                        </a:rPr>
                        <a:t>Manual actions can disrupt effectiveness of ORDC pricing</a:t>
                      </a:r>
                    </a:p>
                    <a:p>
                      <a:pPr marL="285750" indent="-285750" eaLnBrk="1" fontAlgn="auto" hangingPunct="1">
                        <a:spcBef>
                          <a:spcPts val="0"/>
                        </a:spcBef>
                        <a:spcAft>
                          <a:spcPts val="0"/>
                        </a:spcAft>
                        <a:buFont typeface="Arial" panose="020B0604020202020204" pitchFamily="34" charset="0"/>
                        <a:buChar char="•"/>
                        <a:defRPr/>
                      </a:pPr>
                      <a:endParaRPr lang="en-US" sz="1600" kern="1200" dirty="0">
                        <a:solidFill>
                          <a:schemeClr val="accent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7782393"/>
                  </a:ext>
                </a:extLst>
              </a:tr>
            </a:tbl>
          </a:graphicData>
        </a:graphic>
      </p:graphicFrame>
    </p:spTree>
    <p:extLst>
      <p:ext uri="{BB962C8B-B14F-4D97-AF65-F5344CB8AC3E}">
        <p14:creationId xmlns:p14="http://schemas.microsoft.com/office/powerpoint/2010/main" val="1483780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bwMode="auto">
          <a:xfrm>
            <a:off x="457200" y="416762"/>
            <a:ext cx="8229600" cy="85875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This presentation provides information to support discussions of scarcity pricing in the Price Formation Enhancements initiative. </a:t>
            </a:r>
          </a:p>
        </p:txBody>
      </p:sp>
      <p:sp>
        <p:nvSpPr>
          <p:cNvPr id="6147" name="Content Placeholder 2"/>
          <p:cNvSpPr>
            <a:spLocks noGrp="1"/>
          </p:cNvSpPr>
          <p:nvPr>
            <p:ph idx="1"/>
          </p:nvPr>
        </p:nvSpPr>
        <p:spPr bwMode="auto">
          <a:xfrm>
            <a:off x="457200" y="2133600"/>
            <a:ext cx="8153400" cy="3733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US" altLang="en-US" dirty="0"/>
              <a:t>Topics</a:t>
            </a:r>
          </a:p>
          <a:p>
            <a:pPr lvl="1"/>
            <a:r>
              <a:rPr lang="en-US" altLang="en-US" dirty="0"/>
              <a:t>Role of scarcity pricing in electricity market design</a:t>
            </a:r>
          </a:p>
          <a:p>
            <a:pPr lvl="1"/>
            <a:r>
              <a:rPr lang="en-US" altLang="en-US" dirty="0"/>
              <a:t>Brief overview of current CAISO proposal</a:t>
            </a:r>
          </a:p>
          <a:p>
            <a:pPr lvl="1"/>
            <a:r>
              <a:rPr lang="en-US" altLang="en-US" dirty="0"/>
              <a:t>Discussion of feedback regarding Comprehensive Scarcity Pricing (CSP)</a:t>
            </a:r>
          </a:p>
          <a:p>
            <a:pPr lvl="1"/>
            <a:r>
              <a:rPr lang="en-US" altLang="en-US" dirty="0"/>
              <a:t>Suggestions for next steps</a:t>
            </a:r>
          </a:p>
          <a:p>
            <a:r>
              <a:rPr lang="en-US" altLang="en-US" dirty="0"/>
              <a:t>Q&amp;A</a:t>
            </a:r>
            <a:br>
              <a:rPr lang="en-US" altLang="en-US" dirty="0"/>
            </a:br>
            <a:endParaRPr lang="en-US" altLang="en-US" dirty="0"/>
          </a:p>
          <a:p>
            <a:r>
              <a:rPr lang="en-US" altLang="en-US" dirty="0"/>
              <a:t>Appendix:  Comprehensive Scarcity Pricing in U.S. ISOs</a:t>
            </a:r>
          </a:p>
          <a:p>
            <a:pPr marL="0" indent="0">
              <a:buNone/>
            </a:pPr>
            <a:endParaRPr lang="en-US" altLang="en-US" dirty="0"/>
          </a:p>
          <a:p>
            <a:pPr lvl="1"/>
            <a:endParaRPr lang="en-US" altLang="en-US" dirty="0"/>
          </a:p>
        </p:txBody>
      </p:sp>
      <p:sp>
        <p:nvSpPr>
          <p:cNvPr id="6148" name="Slide Number Placeholder 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dirty="0">
                <a:solidFill>
                  <a:srgbClr val="686868"/>
                </a:solidFill>
              </a:rPr>
              <a:t>Slide </a:t>
            </a:r>
            <a:fld id="{E160D19D-FC2A-44E1-8C33-5542A1F403D8}" type="slidenum">
              <a:rPr lang="en-US" altLang="en-US">
                <a:solidFill>
                  <a:srgbClr val="686868"/>
                </a:solidFill>
              </a:rPr>
              <a:pPr/>
              <a:t>2</a:t>
            </a:fld>
            <a:endParaRPr lang="en-US" altLang="en-US" dirty="0">
              <a:solidFill>
                <a:srgbClr val="686868"/>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08076-B4A9-3CB0-6B7A-B73B0B033AF5}"/>
              </a:ext>
            </a:extLst>
          </p:cNvPr>
          <p:cNvSpPr>
            <a:spLocks noGrp="1"/>
          </p:cNvSpPr>
          <p:nvPr>
            <p:ph type="title"/>
          </p:nvPr>
        </p:nvSpPr>
        <p:spPr/>
        <p:txBody>
          <a:bodyPr/>
          <a:lstStyle/>
          <a:p>
            <a:r>
              <a:rPr lang="en-US" dirty="0"/>
              <a:t>What does “scarcity” mean in the context of electricity markets?</a:t>
            </a:r>
          </a:p>
        </p:txBody>
      </p:sp>
      <p:sp>
        <p:nvSpPr>
          <p:cNvPr id="3" name="Content Placeholder 2">
            <a:extLst>
              <a:ext uri="{FF2B5EF4-FFF2-40B4-BE49-F238E27FC236}">
                <a16:creationId xmlns:a16="http://schemas.microsoft.com/office/drawing/2014/main" id="{7159BC32-F5CF-2E3C-4AC5-D326FE427BA3}"/>
              </a:ext>
            </a:extLst>
          </p:cNvPr>
          <p:cNvSpPr>
            <a:spLocks noGrp="1"/>
          </p:cNvSpPr>
          <p:nvPr>
            <p:ph idx="1"/>
          </p:nvPr>
        </p:nvSpPr>
        <p:spPr>
          <a:xfrm>
            <a:off x="457200" y="1516062"/>
            <a:ext cx="8229600" cy="3825875"/>
          </a:xfrm>
        </p:spPr>
        <p:txBody>
          <a:bodyPr/>
          <a:lstStyle/>
          <a:p>
            <a:r>
              <a:rPr lang="en-US" dirty="0"/>
              <a:t>As demand increases relative to supply, electricity prices generally increase as more expensive electricity supply is dispatched to serve load and provide reserves</a:t>
            </a:r>
          </a:p>
          <a:p>
            <a:pPr lvl="1"/>
            <a:r>
              <a:rPr lang="en-US" sz="1800" dirty="0"/>
              <a:t>Grid operational schedules include a variety of reserves to maintain stable and reliable electricity service</a:t>
            </a:r>
          </a:p>
          <a:p>
            <a:r>
              <a:rPr lang="en-US" dirty="0"/>
              <a:t>Scarcity occurs when physical supply offered into the market is less than the demand for energy plus reserve targets</a:t>
            </a:r>
          </a:p>
          <a:p>
            <a:pPr lvl="1"/>
            <a:r>
              <a:rPr lang="en-US" sz="1800" dirty="0"/>
              <a:t>Emergency actions can occur, such as voltage reduction, export cuts, activation of demand response, and ultimately load shedding</a:t>
            </a:r>
          </a:p>
          <a:p>
            <a:pPr lvl="1"/>
            <a:r>
              <a:rPr lang="en-US" sz="1800" dirty="0"/>
              <a:t>In some regions, operating reserves scheduled to balance load and generation following contingencies (e.g., MWs of 10-minute spinning or non-spinning reserves) may be used for energy to avoid shedding load; the dispatch of these reserves to meet load reduces reliability</a:t>
            </a:r>
          </a:p>
        </p:txBody>
      </p:sp>
      <p:sp>
        <p:nvSpPr>
          <p:cNvPr id="4" name="Slide Number Placeholder 3">
            <a:extLst>
              <a:ext uri="{FF2B5EF4-FFF2-40B4-BE49-F238E27FC236}">
                <a16:creationId xmlns:a16="http://schemas.microsoft.com/office/drawing/2014/main" id="{9FBE937F-D2EE-253D-5E05-C69D83A5E972}"/>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3</a:t>
            </a:fld>
            <a:endParaRPr lang="en-US" altLang="en-US" dirty="0"/>
          </a:p>
        </p:txBody>
      </p:sp>
    </p:spTree>
    <p:extLst>
      <p:ext uri="{BB962C8B-B14F-4D97-AF65-F5344CB8AC3E}">
        <p14:creationId xmlns:p14="http://schemas.microsoft.com/office/powerpoint/2010/main" val="239418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08076-B4A9-3CB0-6B7A-B73B0B033AF5}"/>
              </a:ext>
            </a:extLst>
          </p:cNvPr>
          <p:cNvSpPr>
            <a:spLocks noGrp="1"/>
          </p:cNvSpPr>
          <p:nvPr>
            <p:ph type="title"/>
          </p:nvPr>
        </p:nvSpPr>
        <p:spPr/>
        <p:txBody>
          <a:bodyPr/>
          <a:lstStyle/>
          <a:p>
            <a:r>
              <a:rPr lang="en-US" dirty="0"/>
              <a:t>During scarcity conditions, energy and reserve prices in centrally dispatched markets today would generally not be consistent with the operational state of the grid absent scarcity pricing.</a:t>
            </a:r>
          </a:p>
        </p:txBody>
      </p:sp>
      <p:sp>
        <p:nvSpPr>
          <p:cNvPr id="3" name="Content Placeholder 2">
            <a:extLst>
              <a:ext uri="{FF2B5EF4-FFF2-40B4-BE49-F238E27FC236}">
                <a16:creationId xmlns:a16="http://schemas.microsoft.com/office/drawing/2014/main" id="{7159BC32-F5CF-2E3C-4AC5-D326FE427BA3}"/>
              </a:ext>
            </a:extLst>
          </p:cNvPr>
          <p:cNvSpPr>
            <a:spLocks noGrp="1"/>
          </p:cNvSpPr>
          <p:nvPr>
            <p:ph idx="1"/>
          </p:nvPr>
        </p:nvSpPr>
        <p:spPr>
          <a:xfrm>
            <a:off x="533400" y="2135605"/>
            <a:ext cx="8077200" cy="4036595"/>
          </a:xfrm>
        </p:spPr>
        <p:txBody>
          <a:bodyPr/>
          <a:lstStyle/>
          <a:p>
            <a:r>
              <a:rPr lang="en-US" dirty="0"/>
              <a:t>Emergency, “out of market” actions to address scarcity may cause prices to fall</a:t>
            </a:r>
          </a:p>
          <a:p>
            <a:pPr lvl="1"/>
            <a:r>
              <a:rPr lang="en-US" sz="1800" dirty="0"/>
              <a:t>Emergency actions increase supply or decrease load</a:t>
            </a:r>
            <a:endParaRPr lang="en-US" sz="1800" i="1" dirty="0"/>
          </a:p>
          <a:p>
            <a:r>
              <a:rPr lang="en-US" dirty="0"/>
              <a:t>Electricity prices should exceed the offer price of the most expensive supply (or demand) resource scheduled under scarcity conditions</a:t>
            </a:r>
          </a:p>
          <a:p>
            <a:pPr lvl="1"/>
            <a:r>
              <a:rPr lang="en-US" sz="1800" dirty="0"/>
              <a:t>Each megawatt of additional supply increases reliability by decreasing the amount of load shedding or decreasing the probability of shedding load (due to restoring reserve levels)</a:t>
            </a:r>
          </a:p>
          <a:p>
            <a:pPr lvl="1"/>
            <a:r>
              <a:rPr lang="en-US" sz="1800" dirty="0"/>
              <a:t>In this situation, electricity prices should include the reliability value of an additional megawatt of reserves in addition to the marginal cost of energy</a:t>
            </a:r>
          </a:p>
        </p:txBody>
      </p:sp>
      <p:sp>
        <p:nvSpPr>
          <p:cNvPr id="4" name="Slide Number Placeholder 3">
            <a:extLst>
              <a:ext uri="{FF2B5EF4-FFF2-40B4-BE49-F238E27FC236}">
                <a16:creationId xmlns:a16="http://schemas.microsoft.com/office/drawing/2014/main" id="{9FBE937F-D2EE-253D-5E05-C69D83A5E972}"/>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4</a:t>
            </a:fld>
            <a:endParaRPr lang="en-US" altLang="en-US" dirty="0"/>
          </a:p>
        </p:txBody>
      </p:sp>
    </p:spTree>
    <p:extLst>
      <p:ext uri="{BB962C8B-B14F-4D97-AF65-F5344CB8AC3E}">
        <p14:creationId xmlns:p14="http://schemas.microsoft.com/office/powerpoint/2010/main" val="137311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6C42E-C47E-3186-4259-F1268E9C22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E791E-FBE0-9639-0AEF-D2B47C7F726B}"/>
              </a:ext>
            </a:extLst>
          </p:cNvPr>
          <p:cNvSpPr>
            <a:spLocks noGrp="1"/>
          </p:cNvSpPr>
          <p:nvPr>
            <p:ph type="title"/>
          </p:nvPr>
        </p:nvSpPr>
        <p:spPr/>
        <p:txBody>
          <a:bodyPr/>
          <a:lstStyle/>
          <a:p>
            <a:r>
              <a:rPr lang="en-US" dirty="0"/>
              <a:t>Well-functioning designs increase prices</a:t>
            </a:r>
            <a:r>
              <a:rPr lang="en-US" dirty="0">
                <a:solidFill>
                  <a:srgbClr val="FF0000"/>
                </a:solidFill>
              </a:rPr>
              <a:t> </a:t>
            </a:r>
            <a:r>
              <a:rPr lang="en-US" dirty="0"/>
              <a:t>during scarcity conditions, providing efficient incentives for market participant responses that align with sustaining grid reliability. </a:t>
            </a:r>
            <a:br>
              <a:rPr lang="en-US" dirty="0"/>
            </a:br>
            <a:endParaRPr lang="en-US" dirty="0"/>
          </a:p>
        </p:txBody>
      </p:sp>
      <p:sp>
        <p:nvSpPr>
          <p:cNvPr id="3" name="Content Placeholder 2">
            <a:extLst>
              <a:ext uri="{FF2B5EF4-FFF2-40B4-BE49-F238E27FC236}">
                <a16:creationId xmlns:a16="http://schemas.microsoft.com/office/drawing/2014/main" id="{4B525717-2AB2-E394-4E29-C782CD33457D}"/>
              </a:ext>
            </a:extLst>
          </p:cNvPr>
          <p:cNvSpPr>
            <a:spLocks noGrp="1"/>
          </p:cNvSpPr>
          <p:nvPr>
            <p:ph idx="1"/>
          </p:nvPr>
        </p:nvSpPr>
        <p:spPr>
          <a:xfrm>
            <a:off x="533400" y="2286000"/>
            <a:ext cx="8001000" cy="4036595"/>
          </a:xfrm>
        </p:spPr>
        <p:txBody>
          <a:bodyPr/>
          <a:lstStyle/>
          <a:p>
            <a:r>
              <a:rPr lang="en-US" sz="2000" i="1" dirty="0"/>
              <a:t>Decreased consumption </a:t>
            </a:r>
            <a:r>
              <a:rPr lang="en-US" sz="2000" dirty="0"/>
              <a:t>by loads that place a lower value on energy than the price (inclusive of a scarcity value)</a:t>
            </a:r>
          </a:p>
          <a:p>
            <a:r>
              <a:rPr lang="en-US" sz="2000" i="1" dirty="0"/>
              <a:t>Increased imports </a:t>
            </a:r>
            <a:r>
              <a:rPr lang="en-US" sz="2000" dirty="0"/>
              <a:t>with a lower cost than the scarcity-inclusive price</a:t>
            </a:r>
          </a:p>
          <a:p>
            <a:r>
              <a:rPr lang="en-US" sz="2000" i="1" dirty="0"/>
              <a:t>Efficient charging and discharging </a:t>
            </a:r>
            <a:r>
              <a:rPr lang="en-US" sz="2000" dirty="0"/>
              <a:t>of energy limited resources over the day</a:t>
            </a:r>
          </a:p>
          <a:p>
            <a:r>
              <a:rPr lang="en-US" sz="2000" dirty="0"/>
              <a:t>Efficient efforts by suppliers with day-ahead schedules to meet the schedules in real-time </a:t>
            </a:r>
          </a:p>
          <a:p>
            <a:r>
              <a:rPr lang="en-US" sz="2000" dirty="0"/>
              <a:t>Efficient O&amp;M expenditures by suppliers (including RA resources) to maintain their availability to respond during scarcity conditions</a:t>
            </a:r>
          </a:p>
          <a:p>
            <a:r>
              <a:rPr lang="en-US" sz="2000" dirty="0"/>
              <a:t>Efficient bidding incentives for LSEs in the day-ahead market</a:t>
            </a:r>
          </a:p>
          <a:p>
            <a:endParaRPr lang="en-US" sz="2000" dirty="0"/>
          </a:p>
          <a:p>
            <a:pPr lvl="1"/>
            <a:endParaRPr lang="en-US" dirty="0"/>
          </a:p>
        </p:txBody>
      </p:sp>
      <p:sp>
        <p:nvSpPr>
          <p:cNvPr id="4" name="Slide Number Placeholder 3">
            <a:extLst>
              <a:ext uri="{FF2B5EF4-FFF2-40B4-BE49-F238E27FC236}">
                <a16:creationId xmlns:a16="http://schemas.microsoft.com/office/drawing/2014/main" id="{022B5AC3-4E57-9A0A-BA1D-17F3DDD72B5D}"/>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5</a:t>
            </a:fld>
            <a:endParaRPr lang="en-US" altLang="en-US" dirty="0"/>
          </a:p>
        </p:txBody>
      </p:sp>
    </p:spTree>
    <p:extLst>
      <p:ext uri="{BB962C8B-B14F-4D97-AF65-F5344CB8AC3E}">
        <p14:creationId xmlns:p14="http://schemas.microsoft.com/office/powerpoint/2010/main" val="444972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08076-B4A9-3CB0-6B7A-B73B0B033AF5}"/>
              </a:ext>
            </a:extLst>
          </p:cNvPr>
          <p:cNvSpPr>
            <a:spLocks noGrp="1"/>
          </p:cNvSpPr>
          <p:nvPr>
            <p:ph type="title"/>
          </p:nvPr>
        </p:nvSpPr>
        <p:spPr/>
        <p:txBody>
          <a:bodyPr/>
          <a:lstStyle/>
          <a:p>
            <a:r>
              <a:rPr lang="en-US" dirty="0"/>
              <a:t>Scarcity pricing design determines methods to appropriately increase electricity market prices when resource sufficiency is challenged. </a:t>
            </a:r>
          </a:p>
        </p:txBody>
      </p:sp>
      <p:sp>
        <p:nvSpPr>
          <p:cNvPr id="3" name="Content Placeholder 2">
            <a:extLst>
              <a:ext uri="{FF2B5EF4-FFF2-40B4-BE49-F238E27FC236}">
                <a16:creationId xmlns:a16="http://schemas.microsoft.com/office/drawing/2014/main" id="{7159BC32-F5CF-2E3C-4AC5-D326FE427BA3}"/>
              </a:ext>
            </a:extLst>
          </p:cNvPr>
          <p:cNvSpPr>
            <a:spLocks noGrp="1"/>
          </p:cNvSpPr>
          <p:nvPr>
            <p:ph idx="1"/>
          </p:nvPr>
        </p:nvSpPr>
        <p:spPr>
          <a:xfrm>
            <a:off x="435429" y="1752600"/>
            <a:ext cx="8229600" cy="3825875"/>
          </a:xfrm>
        </p:spPr>
        <p:txBody>
          <a:bodyPr/>
          <a:lstStyle/>
          <a:p>
            <a:r>
              <a:rPr lang="en-US" dirty="0"/>
              <a:t>Some aspects of scarcity pricing design are generally accepted across implementations</a:t>
            </a:r>
          </a:p>
          <a:p>
            <a:pPr lvl="1"/>
            <a:r>
              <a:rPr lang="en-US" sz="1800" dirty="0"/>
              <a:t>Conceptually, scarcity prices signal the marginal value of increased supply or decreased demand of any kind</a:t>
            </a:r>
          </a:p>
          <a:p>
            <a:pPr lvl="1"/>
            <a:r>
              <a:rPr lang="en-US" sz="1800" dirty="0"/>
              <a:t>Scarcity pricing should flow logically through schedules for energy and related ancillary services products (e.g., including FRP and IRP)</a:t>
            </a:r>
          </a:p>
          <a:p>
            <a:r>
              <a:rPr lang="en-US" dirty="0"/>
              <a:t>Implementations differ significantly with respect to:</a:t>
            </a:r>
          </a:p>
          <a:p>
            <a:pPr lvl="1"/>
            <a:r>
              <a:rPr lang="en-US" sz="1800" dirty="0"/>
              <a:t>The estimated dollar value of a megawatt of lost load</a:t>
            </a:r>
          </a:p>
          <a:p>
            <a:pPr lvl="1"/>
            <a:r>
              <a:rPr lang="en-US" sz="1800" dirty="0"/>
              <a:t>Triggers for scarcity pricing</a:t>
            </a:r>
          </a:p>
          <a:p>
            <a:pPr lvl="1"/>
            <a:r>
              <a:rPr lang="en-US" sz="1800" dirty="0"/>
              <a:t>The degree to which scarcity prices differ by location, i.e., prices may rise behind certain constraints but not everywhere</a:t>
            </a:r>
          </a:p>
          <a:p>
            <a:pPr lvl="1"/>
            <a:r>
              <a:rPr lang="en-US" sz="1800" dirty="0"/>
              <a:t>Whether prices increase gradually as scarcity develops to provide an advance signal for supply and demand response</a:t>
            </a:r>
          </a:p>
          <a:p>
            <a:endParaRPr lang="en-US" sz="2000" dirty="0"/>
          </a:p>
          <a:p>
            <a:endParaRPr lang="en-US" dirty="0"/>
          </a:p>
          <a:p>
            <a:pPr lvl="1"/>
            <a:endParaRPr lang="en-US" dirty="0"/>
          </a:p>
          <a:p>
            <a:pPr lvl="1"/>
            <a:endParaRPr lang="en-US" dirty="0"/>
          </a:p>
        </p:txBody>
      </p:sp>
      <p:sp>
        <p:nvSpPr>
          <p:cNvPr id="4" name="Slide Number Placeholder 3">
            <a:extLst>
              <a:ext uri="{FF2B5EF4-FFF2-40B4-BE49-F238E27FC236}">
                <a16:creationId xmlns:a16="http://schemas.microsoft.com/office/drawing/2014/main" id="{9FBE937F-D2EE-253D-5E05-C69D83A5E972}"/>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6</a:t>
            </a:fld>
            <a:endParaRPr lang="en-US" altLang="en-US" dirty="0"/>
          </a:p>
        </p:txBody>
      </p:sp>
    </p:spTree>
    <p:extLst>
      <p:ext uri="{BB962C8B-B14F-4D97-AF65-F5344CB8AC3E}">
        <p14:creationId xmlns:p14="http://schemas.microsoft.com/office/powerpoint/2010/main" val="1201728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9DD1F-ED63-528A-7D11-293A843AA0F3}"/>
              </a:ext>
            </a:extLst>
          </p:cNvPr>
          <p:cNvSpPr>
            <a:spLocks noGrp="1"/>
          </p:cNvSpPr>
          <p:nvPr>
            <p:ph type="title"/>
          </p:nvPr>
        </p:nvSpPr>
        <p:spPr>
          <a:xfrm>
            <a:off x="457200" y="416762"/>
            <a:ext cx="8229600" cy="1686343"/>
          </a:xfrm>
        </p:spPr>
        <p:txBody>
          <a:bodyPr/>
          <a:lstStyle/>
          <a:p>
            <a:r>
              <a:rPr lang="en-US" dirty="0"/>
              <a:t>This presentation focuses on CSP, which the CAISO had planned to address concurrently with incremental scarcity pricing enhancements proposed in August 2025.  </a:t>
            </a:r>
            <a:endParaRPr lang="en-US" dirty="0">
              <a:highlight>
                <a:srgbClr val="FFFF00"/>
              </a:highlight>
            </a:endParaRPr>
          </a:p>
        </p:txBody>
      </p:sp>
      <p:sp>
        <p:nvSpPr>
          <p:cNvPr id="3" name="Slide Number Placeholder 2">
            <a:extLst>
              <a:ext uri="{FF2B5EF4-FFF2-40B4-BE49-F238E27FC236}">
                <a16:creationId xmlns:a16="http://schemas.microsoft.com/office/drawing/2014/main" id="{C0ED215B-3473-E714-139F-A4B385058969}"/>
              </a:ext>
            </a:extLst>
          </p:cNvPr>
          <p:cNvSpPr>
            <a:spLocks noGrp="1"/>
          </p:cNvSpPr>
          <p:nvPr>
            <p:ph type="sldNum" sz="quarter" idx="10"/>
          </p:nvPr>
        </p:nvSpPr>
        <p:spPr/>
        <p:txBody>
          <a:bodyPr/>
          <a:lstStyle/>
          <a:p>
            <a:pPr>
              <a:defRPr/>
            </a:pPr>
            <a:r>
              <a:rPr lang="en-US" altLang="en-US" dirty="0"/>
              <a:t>Slide </a:t>
            </a:r>
            <a:fld id="{A55B0A64-833C-4869-853A-21B1D81F612A}" type="slidenum">
              <a:rPr lang="en-US" altLang="en-US" smtClean="0"/>
              <a:pPr>
                <a:defRPr/>
              </a:pPr>
              <a:t>7</a:t>
            </a:fld>
            <a:endParaRPr lang="en-US" altLang="en-US" dirty="0"/>
          </a:p>
        </p:txBody>
      </p:sp>
      <p:sp>
        <p:nvSpPr>
          <p:cNvPr id="9" name="TextBox 8">
            <a:extLst>
              <a:ext uri="{FF2B5EF4-FFF2-40B4-BE49-F238E27FC236}">
                <a16:creationId xmlns:a16="http://schemas.microsoft.com/office/drawing/2014/main" id="{74969E72-69F4-32EC-D13B-4063D556DAD0}"/>
              </a:ext>
            </a:extLst>
          </p:cNvPr>
          <p:cNvSpPr txBox="1"/>
          <p:nvPr/>
        </p:nvSpPr>
        <p:spPr>
          <a:xfrm>
            <a:off x="1017826" y="3066872"/>
            <a:ext cx="3173174" cy="1569660"/>
          </a:xfrm>
          <a:prstGeom prst="rect">
            <a:avLst/>
          </a:prstGeom>
          <a:solidFill>
            <a:schemeClr val="tx2">
              <a:lumMod val="20000"/>
              <a:lumOff val="80000"/>
            </a:schemeClr>
          </a:solidFill>
          <a:ln w="28575">
            <a:solidFill>
              <a:schemeClr val="tx1"/>
            </a:solidFill>
          </a:ln>
        </p:spPr>
        <p:txBody>
          <a:bodyPr wrap="square" rtlCol="0">
            <a:spAutoFit/>
          </a:bodyPr>
          <a:lstStyle/>
          <a:p>
            <a:pPr marL="285750" indent="-285750">
              <a:buFont typeface="Arial" panose="020B0604020202020204" pitchFamily="34" charset="0"/>
              <a:buChar char="•"/>
            </a:pPr>
            <a:r>
              <a:rPr lang="en-US" sz="1600" dirty="0"/>
              <a:t>Trigger scarcity pricing when operators shed load</a:t>
            </a:r>
          </a:p>
          <a:p>
            <a:pPr marL="285750" indent="-285750">
              <a:buFont typeface="Arial" panose="020B0604020202020204" pitchFamily="34" charset="0"/>
              <a:buChar char="•"/>
            </a:pPr>
            <a:r>
              <a:rPr lang="en-US" sz="1600" dirty="0"/>
              <a:t>Include scarcity price in bid for RT dispatch of energy made available by arming load in 15-minute market</a:t>
            </a:r>
          </a:p>
        </p:txBody>
      </p:sp>
      <p:sp>
        <p:nvSpPr>
          <p:cNvPr id="10" name="TextBox 9">
            <a:extLst>
              <a:ext uri="{FF2B5EF4-FFF2-40B4-BE49-F238E27FC236}">
                <a16:creationId xmlns:a16="http://schemas.microsoft.com/office/drawing/2014/main" id="{591AF1A2-72D9-FB01-CB08-AEBE5D736461}"/>
              </a:ext>
            </a:extLst>
          </p:cNvPr>
          <p:cNvSpPr txBox="1"/>
          <p:nvPr/>
        </p:nvSpPr>
        <p:spPr>
          <a:xfrm>
            <a:off x="762000" y="2686110"/>
            <a:ext cx="3684828" cy="369332"/>
          </a:xfrm>
          <a:prstGeom prst="rect">
            <a:avLst/>
          </a:prstGeom>
          <a:solidFill>
            <a:schemeClr val="bg1"/>
          </a:solidFill>
        </p:spPr>
        <p:txBody>
          <a:bodyPr wrap="square" rtlCol="0">
            <a:spAutoFit/>
          </a:bodyPr>
          <a:lstStyle/>
          <a:p>
            <a:pPr algn="ctr"/>
            <a:r>
              <a:rPr lang="en-US" b="1" dirty="0"/>
              <a:t>August 2025 Straw Proposal</a:t>
            </a:r>
          </a:p>
        </p:txBody>
      </p:sp>
      <p:sp>
        <p:nvSpPr>
          <p:cNvPr id="11" name="TextBox 10">
            <a:extLst>
              <a:ext uri="{FF2B5EF4-FFF2-40B4-BE49-F238E27FC236}">
                <a16:creationId xmlns:a16="http://schemas.microsoft.com/office/drawing/2014/main" id="{FDAE3A95-FF29-BF0A-286F-4BE7F14A2CEE}"/>
              </a:ext>
            </a:extLst>
          </p:cNvPr>
          <p:cNvSpPr txBox="1"/>
          <p:nvPr/>
        </p:nvSpPr>
        <p:spPr>
          <a:xfrm>
            <a:off x="4738809" y="3055442"/>
            <a:ext cx="3450747" cy="1323439"/>
          </a:xfrm>
          <a:prstGeom prst="rect">
            <a:avLst/>
          </a:prstGeom>
          <a:solidFill>
            <a:schemeClr val="tx2">
              <a:lumMod val="20000"/>
              <a:lumOff val="80000"/>
            </a:schemeClr>
          </a:solidFill>
          <a:ln w="28575">
            <a:solidFill>
              <a:schemeClr val="tx1"/>
            </a:solidFill>
          </a:ln>
        </p:spPr>
        <p:txBody>
          <a:bodyPr wrap="square" rtlCol="0">
            <a:spAutoFit/>
          </a:bodyPr>
          <a:lstStyle/>
          <a:p>
            <a:r>
              <a:rPr lang="en-US" sz="1600" dirty="0"/>
              <a:t>CSP to increase prices as scarcity develops </a:t>
            </a:r>
            <a:r>
              <a:rPr lang="en-US" sz="1600" i="1" dirty="0"/>
              <a:t>via</a:t>
            </a:r>
          </a:p>
          <a:p>
            <a:pPr marL="285750" indent="-285750">
              <a:buFont typeface="Arial" panose="020B0604020202020204" pitchFamily="34" charset="0"/>
              <a:buChar char="•"/>
            </a:pPr>
            <a:r>
              <a:rPr lang="en-US" sz="1600" dirty="0"/>
              <a:t>Approach based on an ORDC for a new LT reserve product, or </a:t>
            </a:r>
          </a:p>
          <a:p>
            <a:pPr marL="285750" indent="-285750">
              <a:buFont typeface="Arial" panose="020B0604020202020204" pitchFamily="34" charset="0"/>
              <a:buChar char="•"/>
            </a:pPr>
            <a:r>
              <a:rPr lang="en-US" sz="1600" dirty="0"/>
              <a:t>A latent supply margin design</a:t>
            </a:r>
          </a:p>
        </p:txBody>
      </p:sp>
      <p:sp>
        <p:nvSpPr>
          <p:cNvPr id="12" name="TextBox 11">
            <a:extLst>
              <a:ext uri="{FF2B5EF4-FFF2-40B4-BE49-F238E27FC236}">
                <a16:creationId xmlns:a16="http://schemas.microsoft.com/office/drawing/2014/main" id="{0CAFDE15-D2BC-EC3E-0DFB-F29225686E35}"/>
              </a:ext>
            </a:extLst>
          </p:cNvPr>
          <p:cNvSpPr txBox="1"/>
          <p:nvPr/>
        </p:nvSpPr>
        <p:spPr>
          <a:xfrm>
            <a:off x="4648200" y="2667000"/>
            <a:ext cx="3581399" cy="369332"/>
          </a:xfrm>
          <a:prstGeom prst="rect">
            <a:avLst/>
          </a:prstGeom>
          <a:solidFill>
            <a:schemeClr val="bg1"/>
          </a:solidFill>
        </p:spPr>
        <p:txBody>
          <a:bodyPr wrap="square" rtlCol="0">
            <a:spAutoFit/>
          </a:bodyPr>
          <a:lstStyle/>
          <a:p>
            <a:pPr algn="ctr"/>
            <a:r>
              <a:rPr lang="en-US" b="1" dirty="0"/>
              <a:t>November 2025 Presentation</a:t>
            </a:r>
          </a:p>
        </p:txBody>
      </p:sp>
      <p:sp>
        <p:nvSpPr>
          <p:cNvPr id="15" name="TextBox 14">
            <a:extLst>
              <a:ext uri="{FF2B5EF4-FFF2-40B4-BE49-F238E27FC236}">
                <a16:creationId xmlns:a16="http://schemas.microsoft.com/office/drawing/2014/main" id="{D49DD09F-7A5D-48A6-BFF3-BC3AAB40625A}"/>
              </a:ext>
            </a:extLst>
          </p:cNvPr>
          <p:cNvSpPr txBox="1"/>
          <p:nvPr/>
        </p:nvSpPr>
        <p:spPr>
          <a:xfrm>
            <a:off x="4239973" y="3352800"/>
            <a:ext cx="484428" cy="707886"/>
          </a:xfrm>
          <a:prstGeom prst="rect">
            <a:avLst/>
          </a:prstGeom>
          <a:noFill/>
        </p:spPr>
        <p:txBody>
          <a:bodyPr wrap="none" rtlCol="0">
            <a:spAutoFit/>
          </a:bodyPr>
          <a:lstStyle/>
          <a:p>
            <a:r>
              <a:rPr lang="en-US" sz="4000" dirty="0"/>
              <a:t>+</a:t>
            </a:r>
          </a:p>
        </p:txBody>
      </p:sp>
      <p:sp>
        <p:nvSpPr>
          <p:cNvPr id="4" name="Content Placeholder 2">
            <a:extLst>
              <a:ext uri="{FF2B5EF4-FFF2-40B4-BE49-F238E27FC236}">
                <a16:creationId xmlns:a16="http://schemas.microsoft.com/office/drawing/2014/main" id="{3C723D0C-0AB8-1EA4-CFC8-398B50400311}"/>
              </a:ext>
            </a:extLst>
          </p:cNvPr>
          <p:cNvSpPr txBox="1">
            <a:spLocks/>
          </p:cNvSpPr>
          <p:nvPr/>
        </p:nvSpPr>
        <p:spPr>
          <a:xfrm>
            <a:off x="455245" y="4860309"/>
            <a:ext cx="8153400" cy="990600"/>
          </a:xfrm>
          <a:prstGeom prst="rect">
            <a:avLst/>
          </a:prstGeom>
        </p:spPr>
        <p:txBody>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a:t>In the July 2, 2026 “Revised Straw Proposal,” CAISO states that it will “resume discussion of [comprehensive scarcity pricing] ... after the governance decision on current [scarcity pricing] changes” (p. 61)</a:t>
            </a:r>
          </a:p>
          <a:p>
            <a:pPr lvl="1"/>
            <a:endParaRPr lang="en-US" sz="2400" dirty="0"/>
          </a:p>
        </p:txBody>
      </p:sp>
      <p:sp>
        <p:nvSpPr>
          <p:cNvPr id="5" name="Content Placeholder 2">
            <a:extLst>
              <a:ext uri="{FF2B5EF4-FFF2-40B4-BE49-F238E27FC236}">
                <a16:creationId xmlns:a16="http://schemas.microsoft.com/office/drawing/2014/main" id="{17D488A0-437E-7543-3C01-B15F510C623D}"/>
              </a:ext>
            </a:extLst>
          </p:cNvPr>
          <p:cNvSpPr txBox="1">
            <a:spLocks/>
          </p:cNvSpPr>
          <p:nvPr/>
        </p:nvSpPr>
        <p:spPr>
          <a:xfrm>
            <a:off x="457200" y="2113477"/>
            <a:ext cx="8153399" cy="520246"/>
          </a:xfrm>
          <a:prstGeom prst="rect">
            <a:avLst/>
          </a:prstGeom>
        </p:spPr>
        <p:txBody>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a:t>The two-track proposal, November 10, 2025:</a:t>
            </a:r>
          </a:p>
        </p:txBody>
      </p:sp>
    </p:spTree>
    <p:extLst>
      <p:ext uri="{BB962C8B-B14F-4D97-AF65-F5344CB8AC3E}">
        <p14:creationId xmlns:p14="http://schemas.microsoft.com/office/powerpoint/2010/main" val="286628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77D86FC9-DA85-A73A-8E98-A6E1A258AA33}"/>
              </a:ext>
            </a:extLst>
          </p:cNvPr>
          <p:cNvSpPr/>
          <p:nvPr/>
        </p:nvSpPr>
        <p:spPr>
          <a:xfrm>
            <a:off x="5029200" y="1696285"/>
            <a:ext cx="3733800" cy="302811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lumMod val="20000"/>
                  <a:lumOff val="80000"/>
                </a:schemeClr>
              </a:solidFill>
            </a:endParaRPr>
          </a:p>
        </p:txBody>
      </p:sp>
      <p:sp>
        <p:nvSpPr>
          <p:cNvPr id="2" name="Title 1">
            <a:extLst>
              <a:ext uri="{FF2B5EF4-FFF2-40B4-BE49-F238E27FC236}">
                <a16:creationId xmlns:a16="http://schemas.microsoft.com/office/drawing/2014/main" id="{C2808076-B4A9-3CB0-6B7A-B73B0B033AF5}"/>
              </a:ext>
            </a:extLst>
          </p:cNvPr>
          <p:cNvSpPr>
            <a:spLocks noGrp="1"/>
          </p:cNvSpPr>
          <p:nvPr>
            <p:ph type="title"/>
          </p:nvPr>
        </p:nvSpPr>
        <p:spPr/>
        <p:txBody>
          <a:bodyPr/>
          <a:lstStyle/>
          <a:p>
            <a:r>
              <a:rPr lang="en-US" i="1" dirty="0"/>
              <a:t>Operating reserve demand curves </a:t>
            </a:r>
            <a:r>
              <a:rPr lang="en-US" dirty="0"/>
              <a:t>(ORDCs)</a:t>
            </a:r>
            <a:br>
              <a:rPr lang="en-US" dirty="0"/>
            </a:br>
            <a:r>
              <a:rPr lang="en-US" dirty="0"/>
              <a:t>are a widely implemented approach to CSP.</a:t>
            </a:r>
          </a:p>
        </p:txBody>
      </p:sp>
      <p:sp>
        <p:nvSpPr>
          <p:cNvPr id="3" name="Content Placeholder 2">
            <a:extLst>
              <a:ext uri="{FF2B5EF4-FFF2-40B4-BE49-F238E27FC236}">
                <a16:creationId xmlns:a16="http://schemas.microsoft.com/office/drawing/2014/main" id="{7159BC32-F5CF-2E3C-4AC5-D326FE427BA3}"/>
              </a:ext>
            </a:extLst>
          </p:cNvPr>
          <p:cNvSpPr>
            <a:spLocks noGrp="1"/>
          </p:cNvSpPr>
          <p:nvPr>
            <p:ph idx="1"/>
          </p:nvPr>
        </p:nvSpPr>
        <p:spPr>
          <a:xfrm>
            <a:off x="463062" y="1488238"/>
            <a:ext cx="4429717" cy="4150562"/>
          </a:xfrm>
        </p:spPr>
        <p:txBody>
          <a:bodyPr/>
          <a:lstStyle/>
          <a:p>
            <a:r>
              <a:rPr lang="en-US" sz="2000" dirty="0"/>
              <a:t>ORDC scarcity prices rise when there are shortages or near-shortages of target levels of operating reserves</a:t>
            </a:r>
          </a:p>
          <a:p>
            <a:pPr lvl="1"/>
            <a:r>
              <a:rPr lang="en-US" sz="1600" dirty="0"/>
              <a:t>Conceptually grounded by linking price increases to system reliability risks, as measured by reserve deficiency</a:t>
            </a:r>
          </a:p>
          <a:p>
            <a:pPr lvl="1"/>
            <a:r>
              <a:rPr lang="en-US" sz="1600" dirty="0"/>
              <a:t>In some markets, scarcity prices rise before violation of mandatory reserve requirements, to recognize the reliability value of additional reserves above the amounts required to avoid load shedding</a:t>
            </a:r>
          </a:p>
        </p:txBody>
      </p:sp>
      <p:sp>
        <p:nvSpPr>
          <p:cNvPr id="4" name="Slide Number Placeholder 3">
            <a:extLst>
              <a:ext uri="{FF2B5EF4-FFF2-40B4-BE49-F238E27FC236}">
                <a16:creationId xmlns:a16="http://schemas.microsoft.com/office/drawing/2014/main" id="{9FBE937F-D2EE-253D-5E05-C69D83A5E972}"/>
              </a:ext>
            </a:extLst>
          </p:cNvPr>
          <p:cNvSpPr>
            <a:spLocks noGrp="1"/>
          </p:cNvSpPr>
          <p:nvPr>
            <p:ph type="sldNum" sz="quarter" idx="10"/>
          </p:nvPr>
        </p:nvSpPr>
        <p:spPr/>
        <p:txBody>
          <a:bodyPr/>
          <a:lstStyle/>
          <a:p>
            <a:pPr>
              <a:defRPr/>
            </a:pPr>
            <a:r>
              <a:rPr lang="en-US" altLang="en-US" dirty="0"/>
              <a:t>Slide </a:t>
            </a:r>
            <a:fld id="{984BB9EA-633F-456B-BB30-05B8BE92F036}" type="slidenum">
              <a:rPr lang="en-US" altLang="en-US" smtClean="0"/>
              <a:pPr>
                <a:defRPr/>
              </a:pPr>
              <a:t>8</a:t>
            </a:fld>
            <a:endParaRPr lang="en-US" altLang="en-US" dirty="0"/>
          </a:p>
        </p:txBody>
      </p:sp>
      <p:sp>
        <p:nvSpPr>
          <p:cNvPr id="7" name="Content Placeholder 2">
            <a:extLst>
              <a:ext uri="{FF2B5EF4-FFF2-40B4-BE49-F238E27FC236}">
                <a16:creationId xmlns:a16="http://schemas.microsoft.com/office/drawing/2014/main" id="{225D998F-D578-6997-17E3-E2E74532162E}"/>
              </a:ext>
            </a:extLst>
          </p:cNvPr>
          <p:cNvSpPr txBox="1">
            <a:spLocks/>
          </p:cNvSpPr>
          <p:nvPr/>
        </p:nvSpPr>
        <p:spPr>
          <a:xfrm>
            <a:off x="451338" y="5107354"/>
            <a:ext cx="8229600" cy="1371600"/>
          </a:xfrm>
          <a:prstGeom prst="rect">
            <a:avLst/>
          </a:prstGeom>
        </p:spPr>
        <p:txBody>
          <a:bodyPr/>
          <a:lstStyle>
            <a:lvl1pPr marL="342900" indent="-3429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18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000" dirty="0">
                <a:solidFill>
                  <a:srgbClr val="4F758B"/>
                </a:solidFill>
              </a:rPr>
              <a:t>As a simplified alternative to ORDC, a </a:t>
            </a:r>
            <a:r>
              <a:rPr lang="en-US" sz="2000" i="1" dirty="0">
                <a:solidFill>
                  <a:srgbClr val="4F758B"/>
                </a:solidFill>
              </a:rPr>
              <a:t>latent supply margin </a:t>
            </a:r>
            <a:r>
              <a:rPr lang="en-US" sz="2000" dirty="0">
                <a:solidFill>
                  <a:srgbClr val="4F758B"/>
                </a:solidFill>
              </a:rPr>
              <a:t>concept</a:t>
            </a:r>
            <a:r>
              <a:rPr lang="en-US" sz="2000" i="1" dirty="0">
                <a:solidFill>
                  <a:srgbClr val="4F758B"/>
                </a:solidFill>
              </a:rPr>
              <a:t> </a:t>
            </a:r>
            <a:r>
              <a:rPr lang="en-US" sz="2000" dirty="0">
                <a:solidFill>
                  <a:srgbClr val="4F758B"/>
                </a:solidFill>
              </a:rPr>
              <a:t>(also called “supply margin demand curve”) has been proposed to create a price adder to energy prices that increases as available supply tightens, as measured by offers and BAA AS schedules</a:t>
            </a:r>
          </a:p>
          <a:p>
            <a:pPr lvl="1"/>
            <a:endParaRPr lang="en-US" sz="2200" dirty="0"/>
          </a:p>
        </p:txBody>
      </p:sp>
      <p:pic>
        <p:nvPicPr>
          <p:cNvPr id="11" name="Picture 10">
            <a:extLst>
              <a:ext uri="{FF2B5EF4-FFF2-40B4-BE49-F238E27FC236}">
                <a16:creationId xmlns:a16="http://schemas.microsoft.com/office/drawing/2014/main" id="{D0BD1801-6E2C-B835-9511-618C81D0B278}"/>
              </a:ext>
            </a:extLst>
          </p:cNvPr>
          <p:cNvPicPr>
            <a:picLocks noChangeAspect="1"/>
          </p:cNvPicPr>
          <p:nvPr/>
        </p:nvPicPr>
        <p:blipFill>
          <a:blip r:embed="rId3"/>
          <a:stretch>
            <a:fillRect/>
          </a:stretch>
        </p:blipFill>
        <p:spPr>
          <a:xfrm>
            <a:off x="5181600" y="1848686"/>
            <a:ext cx="3362917" cy="1712162"/>
          </a:xfrm>
          <a:prstGeom prst="rect">
            <a:avLst/>
          </a:prstGeom>
        </p:spPr>
      </p:pic>
      <p:sp>
        <p:nvSpPr>
          <p:cNvPr id="12" name="TextBox 11">
            <a:extLst>
              <a:ext uri="{FF2B5EF4-FFF2-40B4-BE49-F238E27FC236}">
                <a16:creationId xmlns:a16="http://schemas.microsoft.com/office/drawing/2014/main" id="{40A63A76-2554-D995-4CD6-050AE74B3DD1}"/>
              </a:ext>
            </a:extLst>
          </p:cNvPr>
          <p:cNvSpPr txBox="1"/>
          <p:nvPr/>
        </p:nvSpPr>
        <p:spPr>
          <a:xfrm>
            <a:off x="5334000" y="3701833"/>
            <a:ext cx="3124200" cy="784830"/>
          </a:xfrm>
          <a:prstGeom prst="rect">
            <a:avLst/>
          </a:prstGeom>
          <a:noFill/>
        </p:spPr>
        <p:txBody>
          <a:bodyPr wrap="square" rtlCol="0">
            <a:spAutoFit/>
          </a:bodyPr>
          <a:lstStyle/>
          <a:p>
            <a:r>
              <a:rPr lang="en-US" sz="900" dirty="0"/>
              <a:t>From “Briefing on spotlight initiative – price formation enhancements,” James Friedrich, WEM Governing Body Meeting, October 28, 2025, p. 8; chart adapted from ERCOT.  VOLL = Value of Lost Load, i.e., estimated cost to load of loss of electricity service</a:t>
            </a:r>
          </a:p>
        </p:txBody>
      </p:sp>
    </p:spTree>
    <p:extLst>
      <p:ext uri="{BB962C8B-B14F-4D97-AF65-F5344CB8AC3E}">
        <p14:creationId xmlns:p14="http://schemas.microsoft.com/office/powerpoint/2010/main" val="2460433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57AE6-2F86-9EBE-909E-5DD325D6E1F9}"/>
              </a:ext>
            </a:extLst>
          </p:cNvPr>
          <p:cNvSpPr>
            <a:spLocks noGrp="1"/>
          </p:cNvSpPr>
          <p:nvPr>
            <p:ph type="title"/>
          </p:nvPr>
        </p:nvSpPr>
        <p:spPr/>
        <p:txBody>
          <a:bodyPr/>
          <a:lstStyle/>
          <a:p>
            <a:r>
              <a:rPr lang="en-US" dirty="0"/>
              <a:t>To support on-going work in the stakeholder initiative, the Governing Body requested my thoughts about stakeholder concerns and proposals about CSP.</a:t>
            </a:r>
            <a:br>
              <a:rPr lang="en-US" dirty="0"/>
            </a:br>
            <a:br>
              <a:rPr lang="en-US" dirty="0"/>
            </a:br>
            <a:endParaRPr lang="en-US" dirty="0"/>
          </a:p>
        </p:txBody>
      </p:sp>
      <p:sp>
        <p:nvSpPr>
          <p:cNvPr id="5" name="Slide Number Placeholder 4">
            <a:extLst>
              <a:ext uri="{FF2B5EF4-FFF2-40B4-BE49-F238E27FC236}">
                <a16:creationId xmlns:a16="http://schemas.microsoft.com/office/drawing/2014/main" id="{FB0E2BD9-2F79-ECEA-8E28-7FAC006976B2}"/>
              </a:ext>
            </a:extLst>
          </p:cNvPr>
          <p:cNvSpPr>
            <a:spLocks noGrp="1"/>
          </p:cNvSpPr>
          <p:nvPr>
            <p:ph type="sldNum" sz="quarter" idx="10"/>
          </p:nvPr>
        </p:nvSpPr>
        <p:spPr/>
        <p:txBody>
          <a:bodyPr/>
          <a:lstStyle/>
          <a:p>
            <a:pPr>
              <a:defRPr/>
            </a:pPr>
            <a:r>
              <a:rPr lang="en-US" altLang="en-US" dirty="0"/>
              <a:t>Slide </a:t>
            </a:r>
            <a:fld id="{2797904B-295D-43F1-B376-04AF7D549E85}" type="slidenum">
              <a:rPr lang="en-US" altLang="en-US" smtClean="0"/>
              <a:pPr>
                <a:defRPr/>
              </a:pPr>
              <a:t>9</a:t>
            </a:fld>
            <a:endParaRPr lang="en-US" altLang="en-US" dirty="0"/>
          </a:p>
        </p:txBody>
      </p:sp>
      <p:sp>
        <p:nvSpPr>
          <p:cNvPr id="14" name="Content Placeholder 2">
            <a:extLst>
              <a:ext uri="{FF2B5EF4-FFF2-40B4-BE49-F238E27FC236}">
                <a16:creationId xmlns:a16="http://schemas.microsoft.com/office/drawing/2014/main" id="{959B79BA-6635-1382-019B-BB37079FC7D2}"/>
              </a:ext>
            </a:extLst>
          </p:cNvPr>
          <p:cNvSpPr>
            <a:spLocks noGrp="1"/>
          </p:cNvSpPr>
          <p:nvPr>
            <p:ph idx="1"/>
          </p:nvPr>
        </p:nvSpPr>
        <p:spPr>
          <a:xfrm>
            <a:off x="457200" y="2133600"/>
            <a:ext cx="8229600" cy="3164940"/>
          </a:xfrm>
        </p:spPr>
        <p:txBody>
          <a:bodyPr/>
          <a:lstStyle/>
          <a:p>
            <a:r>
              <a:rPr lang="en-US" dirty="0"/>
              <a:t>Stakeholders provided extensive feedback on the CAISO’s August 2025 Straw Proposal and November 2025 presentation</a:t>
            </a:r>
          </a:p>
          <a:p>
            <a:r>
              <a:rPr lang="en-US" dirty="0"/>
              <a:t>The following slides comment on:</a:t>
            </a:r>
          </a:p>
          <a:p>
            <a:pPr lvl="1"/>
            <a:r>
              <a:rPr lang="en-US" dirty="0"/>
              <a:t>Whether CSP would improve reliability</a:t>
            </a:r>
          </a:p>
          <a:p>
            <a:pPr lvl="1"/>
            <a:r>
              <a:rPr lang="en-US" dirty="0"/>
              <a:t>Conceptual challenges of CSP design approaches</a:t>
            </a:r>
          </a:p>
          <a:p>
            <a:pPr lvl="1"/>
            <a:r>
              <a:rPr lang="en-US" dirty="0"/>
              <a:t>Financial impacts of CSP on ratepayers</a:t>
            </a:r>
          </a:p>
          <a:p>
            <a:pPr marL="457200" lvl="1" indent="0">
              <a:buNone/>
            </a:pPr>
            <a:endParaRPr lang="en-US" dirty="0"/>
          </a:p>
          <a:p>
            <a:pPr lvl="1"/>
            <a:endParaRPr lang="en-US" dirty="0"/>
          </a:p>
          <a:p>
            <a:pPr lvl="1"/>
            <a:endParaRPr lang="en-US" dirty="0"/>
          </a:p>
        </p:txBody>
      </p:sp>
    </p:spTree>
    <p:extLst>
      <p:ext uri="{BB962C8B-B14F-4D97-AF65-F5344CB8AC3E}">
        <p14:creationId xmlns:p14="http://schemas.microsoft.com/office/powerpoint/2010/main" val="420894570"/>
      </p:ext>
    </p:extLst>
  </p:cSld>
  <p:clrMapOvr>
    <a:masterClrMapping/>
  </p:clrMapOvr>
</p:sld>
</file>

<file path=ppt/theme/theme1.xml><?xml version="1.0" encoding="utf-8"?>
<a:theme xmlns:a="http://schemas.openxmlformats.org/drawingml/2006/main" name="Board Presentation">
  <a:themeElements>
    <a:clrScheme name="Custom 1">
      <a:dk1>
        <a:sysClr val="windowText" lastClr="000000"/>
      </a:dk1>
      <a:lt1>
        <a:sysClr val="window" lastClr="FFFFFF"/>
      </a:lt1>
      <a:dk2>
        <a:srgbClr val="1F497D"/>
      </a:dk2>
      <a:lt2>
        <a:srgbClr val="EEECE1"/>
      </a:lt2>
      <a:accent1>
        <a:srgbClr val="4F81BD"/>
      </a:accent1>
      <a:accent2>
        <a:srgbClr val="92D050"/>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EIM Governing Body PP Template-Standard.potx" id="{FD6E41C3-C71C-438D-A3BC-D81836544926}" vid="{7ECAA6A4-D913-4774-AFCC-F5F330E71E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SharedContentType xmlns="Microsoft.SharePoint.Taxonomy.ContentTypeSync" SourceId="c1ea9f00-2c89-4a86-aea0-dbfd1bc7b96c" ContentTypeId="0x010100B72ED250C60CFC47AE0A3A0E89407926" PreviousValue="false"/>
</file>

<file path=customXml/item3.xml><?xml version="1.0" encoding="utf-8"?>
<LongProperties xmlns="http://schemas.microsoft.com/office/2006/metadata/longProperties">
  <LongProp xmlns="" name="CSMeta2010Field"><![CDATA[7b2fbf17-9cf0-477d-a10b-2875a9de168a;2016-07-28 13:14:59;AUTOCLASSIFIED;Automatically Updated Record Series:2016-07-28 13:14:59|False||AUTOCLASSIFIED|2016-07-28 13:14:59|UNDEFINED|b096d808-b59a-41b7-a526-eb1052d792f3;Automatically Updated Document Type:2016-07-28 13:14:59|False||AUTOCLASSIFIED|2016-07-28 13:14:59|UNDEFINED|ac604266-3e65-44a5-b5f6-c47baa21cbec;Automatically Updated Topic:2016-07-28 13:14:59|False||AUTOCLASSIFIED|2016-07-28 13:14:59|UNDEFINED|6b7a63be-9612-4100-8d72-8fcf8db72869;False]]></LongProp>
</Long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Version=14.0.0.0, Culture=neutral, PublicKeyToken=71e9bce111e9429c</Assembly>
    <Class>Microsoft.Office.DocumentManagement.Internal.DocIdHandler</Class>
    <Data/>
    <Filter/>
  </Receiver>
  <Receiver>
    <Name>ItemUpdatedEventHandlerForConceptSearch</Name>
    <Synchronization>Asynchronous</Synchronization>
    <Type>10002</Type>
    <SequenceNumber>10001</SequenceNumber>
    <Url/>
    <Assembly>conceptSearching.Sharepoint.ContentTypes2010, Version=1.0.0.0, Culture=neutral, PublicKeyToken=858f8f13980e4745</Assembly>
    <Class>conceptSearching.Sharepoint.ContentTypes2010.CSHandleEvent</Class>
    <Data/>
    <Filter/>
  </Receiver>
  <Receiver>
    <Name>ItemUpdatingEventHandlerForConceptSearch</Name>
    <Synchronization>Synchronous</Synchronization>
    <Type>2</Type>
    <SequenceNumber>10001</SequenceNumber>
    <Url/>
    <Assembly>conceptSearching.Sharepoint.ContentTypes2010, Version=1.0.0.0, Culture=neutral, PublicKeyToken=858f8f13980e4745</Assembly>
    <Class>conceptSearching.Sharepoint.ContentTypes2010.CSHandleEvent</Class>
    <Data/>
    <Filter/>
  </Receiver>
  <Receiver>
    <Name>ItemCheckedInEventHandlerForConceptSearch</Name>
    <Synchronization>Asynchronous</Synchronization>
    <Type>10004</Type>
    <SequenceNumber>10002</SequenceNumber>
    <Url/>
    <Assembly>conceptSearching.Sharepoint.ContentTypes2010, Version=1.0.0.0, Culture=neutral, PublicKeyToken=858f8f13980e4745</Assembly>
    <Class>conceptSearching.Sharepoint.ContentTypes2010.CSHandleEvent</Class>
    <Data/>
    <Filter/>
  </Receiver>
  <Receiver>
    <Name>ItemUncheckedOutEventHandlerForConceptSearch</Name>
    <Synchronization>Asynchronous</Synchronization>
    <Type>10006</Type>
    <SequenceNumber>10003</SequenceNumber>
    <Url/>
    <Assembly>conceptSearching.Sharepoint.ContentTypes2010, Version=1.0.0.0, Culture=neutral, PublicKeyToken=858f8f13980e4745</Assembly>
    <Class>conceptSearching.Sharepoint.ContentTypes2010.CSHandleEvent</Class>
    <Data/>
    <Filter/>
  </Receiver>
  <Receiver>
    <Name>ItemAddedEventHandlerForConceptSearch</Name>
    <Synchronization>Asynchronous</Synchronization>
    <Type>10001</Type>
    <SequenceNumber>10004</SequenceNumber>
    <Url/>
    <Assembly>conceptSearching.Sharepoint.ContentTypes2010, Version=1.0.0.0, Culture=neutral, PublicKeyToken=858f8f13980e4745</Assembly>
    <Class>conceptSearching.Sharepoint.ContentTypes2010.CSHandleEvent</Class>
    <Data/>
    <Filter/>
  </Receiver>
  <Receiver>
    <Name>ItemFileMovedEventHandlerForConceptSearch</Name>
    <Synchronization>Asynchronous</Synchronization>
    <Type>10009</Type>
    <SequenceNumber>10005</SequenceNumber>
    <Url/>
    <Assembly>conceptSearching.Sharepoint.ContentTypes2010, Version=1.0.0.0, Culture=neutral, PublicKeyToken=858f8f13980e4745</Assembly>
    <Class>conceptSearching.Sharepoint.ContentTypes2010.CSHandleEvent</Class>
    <Data/>
    <Filter/>
  </Receiver>
  <Receiver>
    <Name>ItemDeletedEventHandlerForConceptSearch</Name>
    <Synchronization>Asynchronous</Synchronization>
    <Type>10003</Type>
    <SequenceNumber>10006</SequenceNumber>
    <Url/>
    <Assembly>conceptSearching.Sharepoint.ContentTypes2010, Version=1.0.0.0, Culture=neutral, PublicKeyToken=858f8f13980e4745</Assembly>
    <Class>conceptSearching.Sharepoint.ContentTypes2010.CSHandleEvent</Class>
    <Data/>
    <Filter/>
  </Receiver>
</spe:Receivers>
</file>

<file path=customXml/item5.xml><?xml version="1.0" encoding="utf-8"?>
<ct:contentTypeSchema xmlns:ct="http://schemas.microsoft.com/office/2006/metadata/contentType" xmlns:ma="http://schemas.microsoft.com/office/2006/metadata/properties/metaAttributes" ct:_="" ma:_="" ma:contentTypeName="Template" ma:contentTypeID="0x010100B72ED250C60CFC47AE0A3A0E894079261D100089E77987093A30428E27D784ECC1B129" ma:contentTypeVersion="27" ma:contentTypeDescription="" ma:contentTypeScope="" ma:versionID="7b44d864b8150dc74586afebed4484ba">
  <xsd:schema xmlns:xsd="http://www.w3.org/2001/XMLSchema" xmlns:xs="http://www.w3.org/2001/XMLSchema" xmlns:p="http://schemas.microsoft.com/office/2006/metadata/properties" xmlns:ns1="http://schemas.microsoft.com/sharepoint/v3" xmlns:ns2="c21bdecf-9e2c-4c41-a449-550529a26489" xmlns:ns3="dcc7e218-8b47-4273-ba28-07719656e1ad" xmlns:ns4="2e64aaae-efe8-4b36-9ab4-486f04499e09" targetNamespace="http://schemas.microsoft.com/office/2006/metadata/properties" ma:root="true" ma:fieldsID="f9c8e5e813ae610579f4b4a2119d5bb5" ns1:_="" ns2:_="" ns3:_="" ns4:_="">
    <xsd:import namespace="http://schemas.microsoft.com/sharepoint/v3"/>
    <xsd:import namespace="c21bdecf-9e2c-4c41-a449-550529a26489"/>
    <xsd:import namespace="dcc7e218-8b47-4273-ba28-07719656e1ad"/>
    <xsd:import namespace="2e64aaae-efe8-4b36-9ab4-486f04499e09"/>
    <xsd:element name="properties">
      <xsd:complexType>
        <xsd:sequence>
          <xsd:element name="documentManagement">
            <xsd:complexType>
              <xsd:all>
                <xsd:element ref="ns2:Doc_x0020_Owner"/>
                <xsd:element ref="ns2:Doc_x0020_Status"/>
                <xsd:element ref="ns3:InfoSec_x0020_Classification"/>
                <xsd:element ref="ns3:ISO_x0020_Department"/>
                <xsd:element ref="ns3:Division" minOccurs="0"/>
                <xsd:element ref="ns3:_dlc_DocId" minOccurs="0"/>
                <xsd:element ref="ns3:_dlc_DocIdUrl" minOccurs="0"/>
                <xsd:element ref="ns3:_dlc_DocIdPersistId" minOccurs="0"/>
                <xsd:element ref="ns3:Date_x0020_Became_x0020_Record" minOccurs="0"/>
                <xsd:element ref="ns3:IsRecord" minOccurs="0"/>
                <xsd:element ref="ns4:b096d808b59a41b7a526eb1052d792f3" minOccurs="0"/>
                <xsd:element ref="ns4:TaxCatchAll" minOccurs="0"/>
                <xsd:element ref="ns4:TaxCatchAllLabel" minOccurs="0"/>
                <xsd:element ref="ns4:ac6042663e6544a5b5f6c47baa21cbec" minOccurs="0"/>
                <xsd:element ref="ns4:mb7a63be961241008d728fcf8db72869" minOccurs="0"/>
                <xsd:element ref="ns1:CSMeta2010Fie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SMeta2010Field" ma:index="26" nillable="true" ma:displayName="Classification Status" ma:hidden="true" ma:internalName="CSMeta2010Field"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21bdecf-9e2c-4c41-a449-550529a26489" elementFormDefault="qualified">
    <xsd:import namespace="http://schemas.microsoft.com/office/2006/documentManagement/types"/>
    <xsd:import namespace="http://schemas.microsoft.com/office/infopath/2007/PartnerControls"/>
    <xsd:element name="Doc_x0020_Owner" ma:index="1" ma:displayName="Doc Owner" ma:list="UserInfo" ma:SharePointGroup="0" ma:internalName="Doc_x0020_Owner" ma:readOnly="false" ma:showField="Titl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Doc_x0020_Status" ma:index="2" ma:displayName="Doc Status" ma:format="Dropdown" ma:internalName="Doc_x0020_Status" ma:readOnly="false">
      <xsd:simpleType>
        <xsd:restriction base="dms:Choice">
          <xsd:enumeration value="Draft"/>
          <xsd:enumeration value="Under Review"/>
          <xsd:enumeration value="Final"/>
        </xsd:restriction>
      </xsd:simpleType>
    </xsd:element>
  </xsd:schema>
  <xsd:schema xmlns:xsd="http://www.w3.org/2001/XMLSchema" xmlns:xs="http://www.w3.org/2001/XMLSchema" xmlns:dms="http://schemas.microsoft.com/office/2006/documentManagement/types" xmlns:pc="http://schemas.microsoft.com/office/infopath/2007/PartnerControls" targetNamespace="dcc7e218-8b47-4273-ba28-07719656e1ad" elementFormDefault="qualified">
    <xsd:import namespace="http://schemas.microsoft.com/office/2006/documentManagement/types"/>
    <xsd:import namespace="http://schemas.microsoft.com/office/infopath/2007/PartnerControls"/>
    <xsd:element name="InfoSec_x0020_Classification" ma:index="3" ma:displayName="InfoSec Classification" ma:format="RadioButtons" ma:internalName="InfoSec_x0020_Classification" ma:readOnly="false">
      <xsd:simpleType>
        <xsd:restriction base="dms:Choice">
          <xsd:enumeration value="CAISO Public"/>
          <xsd:enumeration value="Copyright 2017 California ISO"/>
          <xsd:enumeration value="California ISO INTERNAL USE. For use by all authorized California ISO personnel. Do not release or disclose outside the California ISO."/>
          <xsd:enumeration value="California ISO CONFIDENTIAL. For use by authorized California ISO personnel only with a need to know. Do not release or disclose outside the California ISO."/>
          <xsd:enumeration value="California ISO RESTRICTED. This information is for use solely by authorized California ISO employees with a need to know and a signed confidentiality non-disclosure agreement.  Do not release, disclose or reproduce this information."/>
          <xsd:enumeration value="PCII or CEII"/>
          <xsd:enumeration value="Privileged and Confidential. (Legal Use Only)."/>
          <xsd:enumeration value="Copyright 2016 California ISO"/>
          <xsd:enumeration value="Copyright 2015 California ISO"/>
          <xsd:enumeration value="Copyright 2014 California ISO"/>
          <xsd:enumeration value="Copyright 2013 California ISO"/>
          <xsd:enumeration value="Copyright 2012 California ISO"/>
          <xsd:enumeration value="Copyright 2011 California ISO"/>
        </xsd:restriction>
      </xsd:simpleType>
    </xsd:element>
    <xsd:element name="ISO_x0020_Department" ma:index="4" ma:displayName="ISO Department" ma:format="Dropdown" ma:internalName="ISO_x0020_Department" ma:readOnly="false">
      <xsd:simpleType>
        <xsd:restriction base="dms:Choice">
          <xsd:enumeration value="Business Planning and Operations"/>
          <xsd:enumeration value="Business Solutions"/>
          <xsd:enumeration value="Business Solutions and Quality"/>
          <xsd:enumeration value="Campus Operations"/>
          <xsd:enumeration value="CFO &amp; Treasurer"/>
          <xsd:enumeration value="Communications &amp; Public Relations"/>
          <xsd:enumeration value="Compensation &amp; Benefits"/>
          <xsd:enumeration value="Compliance &amp; Corporate Affairs"/>
          <xsd:enumeration value="Corporate Business Operations"/>
          <xsd:enumeration value="Corporate Secretary"/>
          <xsd:enumeration value="Customer Service and Stakeholder Affairs"/>
          <xsd:enumeration value="Customer Services &amp; Industrial Affairs"/>
          <xsd:enumeration value="Day-Ahead Market and Real-Time Operations Support"/>
          <xsd:enumeration value="Enterprise Model Management"/>
          <xsd:enumeration value="Executive Advisor - Operations"/>
          <xsd:enumeration value="Executive Office"/>
          <xsd:enumeration value="Federal Affairs"/>
          <xsd:enumeration value="Government Affairs"/>
          <xsd:enumeration value="Grid Assets"/>
          <xsd:enumeration value="Human Resources"/>
          <xsd:enumeration value="Human Resources Operations"/>
          <xsd:enumeration value="Information Security"/>
          <xsd:enumeration value="Infrastructure Contracts and Management"/>
          <xsd:enumeration value="Infrastructure Development"/>
          <xsd:enumeration value="Interconnection Implementation"/>
          <xsd:enumeration value="Internal Audit"/>
          <xsd:enumeration value="IT Architecture"/>
          <xsd:enumeration value="IT Enterprise Support &amp; Campus Operations"/>
          <xsd:enumeration value="IT Infrastructure Engineering &amp; Network Operations"/>
          <xsd:enumeration value="IT Infrastructure Engineering &amp; Systems Operations"/>
          <xsd:enumeration value="IT Operations"/>
          <xsd:enumeration value="Learning &amp; Leadership Development"/>
          <xsd:enumeration value="Legal"/>
          <xsd:enumeration value="Market &amp; Infrastructure Compliance"/>
          <xsd:enumeration value="Market &amp; Infrastructure Policy"/>
          <xsd:enumeration value="Market Analysis &amp; Development"/>
          <xsd:enumeration value="Market Analysis and Development"/>
          <xsd:enumeration value="Market and Infrastructure Policy"/>
          <xsd:enumeration value="Market Development and Analysis"/>
          <xsd:enumeration value="Market Monitoring"/>
          <xsd:enumeration value="Market Services"/>
          <xsd:enumeration value="Market Services Support"/>
          <xsd:enumeration value="Market Validation and Quality Analysis"/>
          <xsd:enumeration value="Operational Readiness"/>
          <xsd:enumeration value="Operations Compliance &amp; Control"/>
          <xsd:enumeration value="Operations Engineering Services"/>
          <xsd:enumeration value="Operations Process, Procedures and Training"/>
          <xsd:enumeration value="Power Systems and Smart Grid Technology Development"/>
          <xsd:enumeration value="Power Systems Technology Development"/>
          <xsd:enumeration value="Power Systems Technology Oerations"/>
          <xsd:enumeration value="Power Systems Technology Operations"/>
          <xsd:enumeration value="Program Office"/>
          <xsd:enumeration value="QA, Architecture and Enterprise Data Mgmt"/>
          <xsd:enumeration value="Regional Affairs"/>
          <xsd:enumeration value="Regulatory Affairs"/>
          <xsd:enumeration value="Regulatory Affairs - DER"/>
          <xsd:enumeration value="Regulatory Contracts"/>
          <xsd:enumeration value="Renewable Studies"/>
          <xsd:enumeration value="Security, Architecture, Model Management &amp; Quality"/>
          <xsd:enumeration value="Short-Term Demand and Renewable Forecasting"/>
          <xsd:enumeration value="Smart Grid Technologies &amp; Strategy"/>
          <xsd:enumeration value="State Affairs"/>
          <xsd:enumeration value="State Regulatory Strategy"/>
          <xsd:enumeration value="Strategic Alliances"/>
          <xsd:enumeration value="System Operations"/>
          <xsd:enumeration value="Corporate Compliance"/>
        </xsd:restriction>
      </xsd:simpleType>
    </xsd:element>
    <xsd:element name="Division" ma:index="5" nillable="true" ma:displayName="ISO Division" ma:default="General Counsel &amp; Administration" ma:format="Dropdown" ma:hidden="true" ma:internalName="Division" ma:readOnly="false">
      <xsd:simpleType>
        <xsd:restriction base="dms:Choice">
          <xsd:enumeration value="Executive Office"/>
          <xsd:enumeration value="Customer &amp; State Affairs"/>
          <xsd:enumeration value="General Counsel"/>
          <xsd:enumeration value="Human Resources"/>
          <xsd:enumeration value="Market and Infrastructure Development"/>
          <xsd:enumeration value="Market Monitoring"/>
          <xsd:enumeration value="Market Quality &amp; Renewable Integration"/>
          <xsd:enumeration value="Operations"/>
          <xsd:enumeration value="Policy &amp; Client Services"/>
          <xsd:enumeration value="Regional &amp; Federal Affairs"/>
          <xsd:enumeration value="Technology"/>
          <xsd:enumeration value="General Counsel &amp; Administration"/>
        </xsd:restriction>
      </xsd:simpleType>
    </xsd:element>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element name="Date_x0020_Became_x0020_Record" ma:index="16" nillable="true" ma:displayName="Date Became Record" ma:default="[today]" ma:format="DateOnly" ma:hidden="true" ma:internalName="Date_x0020_Became_x0020_Record" ma:readOnly="false">
      <xsd:simpleType>
        <xsd:restriction base="dms:DateTime"/>
      </xsd:simpleType>
    </xsd:element>
    <xsd:element name="IsRecord" ma:index="17" nillable="true" ma:displayName="Declare As Record" ma:default="0" ma:internalName="IsRecord">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e64aaae-efe8-4b36-9ab4-486f04499e09" elementFormDefault="qualified">
    <xsd:import namespace="http://schemas.microsoft.com/office/2006/documentManagement/types"/>
    <xsd:import namespace="http://schemas.microsoft.com/office/infopath/2007/PartnerControls"/>
    <xsd:element name="b096d808b59a41b7a526eb1052d792f3" ma:index="18" nillable="true" ma:taxonomy="true" ma:internalName="b096d808b59a41b7a526eb1052d792f3" ma:taxonomyFieldName="AutoClassRecordSeries" ma:displayName="Automatically Updated Record Series" ma:readOnly="false" ma:default="" ma:fieldId="{b096d808-b59a-41b7-a526-eb1052d792f3}" ma:sspId="2e7ee6ce-ef65-4ea8-ac93-b3dccb6c50ab" ma:termSetId="7d168031-9c36-4bb0-a326-5d21d4010fef" ma:anchorId="00000000-0000-0000-0000-000000000000" ma:open="false" ma:isKeyword="false">
      <xsd:complexType>
        <xsd:sequence>
          <xsd:element ref="pc:Terms" minOccurs="0" maxOccurs="1"/>
        </xsd:sequence>
      </xsd:complexType>
    </xsd:element>
    <xsd:element name="TaxCatchAll" ma:index="19" nillable="true" ma:displayName="Taxonomy Catch All Column" ma:hidden="true" ma:list="{19243204-667d-4d3c-91c4-71aed3ed835f}" ma:internalName="TaxCatchAll" ma:showField="CatchAllData" ma:web="c21bdecf-9e2c-4c41-a449-550529a26489">
      <xsd:complexType>
        <xsd:complexContent>
          <xsd:extension base="dms:MultiChoiceLookup">
            <xsd:sequence>
              <xsd:element name="Value" type="dms:Lookup" maxOccurs="unbounded" minOccurs="0" nillable="true"/>
            </xsd:sequence>
          </xsd:extension>
        </xsd:complexContent>
      </xsd:complexType>
    </xsd:element>
    <xsd:element name="TaxCatchAllLabel" ma:index="20" nillable="true" ma:displayName="Taxonomy Catch All Column1" ma:hidden="true" ma:list="{19243204-667d-4d3c-91c4-71aed3ed835f}" ma:internalName="TaxCatchAllLabel" ma:readOnly="true" ma:showField="CatchAllDataLabel" ma:web="c21bdecf-9e2c-4c41-a449-550529a26489">
      <xsd:complexType>
        <xsd:complexContent>
          <xsd:extension base="dms:MultiChoiceLookup">
            <xsd:sequence>
              <xsd:element name="Value" type="dms:Lookup" maxOccurs="unbounded" minOccurs="0" nillable="true"/>
            </xsd:sequence>
          </xsd:extension>
        </xsd:complexContent>
      </xsd:complexType>
    </xsd:element>
    <xsd:element name="ac6042663e6544a5b5f6c47baa21cbec" ma:index="22" nillable="true" ma:taxonomy="true" ma:internalName="ac6042663e6544a5b5f6c47baa21cbec" ma:taxonomyFieldName="AutoClassDocumentType" ma:displayName="Automatically Updated Document Type" ma:readOnly="false" ma:default="" ma:fieldId="{ac604266-3e65-44a5-b5f6-c47baa21cbec}" ma:sspId="2e7ee6ce-ef65-4ea8-ac93-b3dccb6c50ab" ma:termSetId="0970d2fb-dc85-4fb5-b352-cf8dd925641e" ma:anchorId="00000000-0000-0000-0000-000000000000" ma:open="false" ma:isKeyword="false">
      <xsd:complexType>
        <xsd:sequence>
          <xsd:element ref="pc:Terms" minOccurs="0" maxOccurs="1"/>
        </xsd:sequence>
      </xsd:complexType>
    </xsd:element>
    <xsd:element name="mb7a63be961241008d728fcf8db72869" ma:index="24" nillable="true" ma:taxonomy="true" ma:internalName="mb7a63be961241008d728fcf8db72869" ma:taxonomyFieldName="AutoClassTopic" ma:displayName="Automatically Updated Topic" ma:readOnly="false" ma:default="" ma:fieldId="{6b7a63be-9612-4100-8d72-8fcf8db72869}" ma:taxonomyMulti="true" ma:sspId="2e7ee6ce-ef65-4ea8-ac93-b3dccb6c50ab" ma:termSetId="8b5665c4-6659-459b-90b1-69777ba5afad"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6.xml><?xml version="1.0" encoding="utf-8"?>
<?mso-contentType ?>
<FormTemplates xmlns="http://schemas.microsoft.com/sharepoint/v3/contenttype/forms">
  <Display>DocumentLibraryForm</Display>
  <Edit>DocumentLibraryForm</Edit>
  <New>DocumentLibraryForm</New>
</FormTemplates>
</file>

<file path=customXml/item7.xml><?xml version="1.0" encoding="utf-8"?>
<ct:contentTypeSchema xmlns:ct="http://schemas.microsoft.com/office/2006/metadata/contentType" xmlns:ma="http://schemas.microsoft.com/office/2006/metadata/properties/metaAttributes" ct:_="" ma:_="" ma:contentTypeName="Document" ma:contentTypeID="0x010100776092249CC62C48AA17033F357BFB4B" ma:contentTypeVersion="0" ma:contentTypeDescription="Create a new document." ma:contentTypeScope="" ma:versionID="1aeeaf0fad20ac78ea2aca2b38cd2aaf">
  <xsd:schema xmlns:xsd="http://www.w3.org/2001/XMLSchema" xmlns:xs="http://www.w3.org/2001/XMLSchema" xmlns:p="http://schemas.microsoft.com/office/2006/metadata/properties" targetNamespace="http://schemas.microsoft.com/office/2006/metadata/properties" ma:root="true" ma:fieldsID="793c8fd6d6a0a43bb435058bcc9290ec">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BAC491E-FBFD-449A-A1FB-7FEB41872F4E}">
  <ds:schemaRefs>
    <ds:schemaRef ds:uri="http://purl.org/dc/elements/1.1/"/>
    <ds:schemaRef ds:uri="http://schemas.microsoft.com/office/2006/metadata/properties"/>
    <ds:schemaRef ds:uri="c21bdecf-9e2c-4c41-a449-550529a26489"/>
    <ds:schemaRef ds:uri="http://schemas.microsoft.com/sharepoint/v3"/>
    <ds:schemaRef ds:uri="http://purl.org/dc/terms/"/>
    <ds:schemaRef ds:uri="2e64aaae-efe8-4b36-9ab4-486f04499e09"/>
    <ds:schemaRef ds:uri="http://schemas.microsoft.com/office/2006/documentManagement/types"/>
    <ds:schemaRef ds:uri="http://schemas.microsoft.com/office/infopath/2007/PartnerControls"/>
    <ds:schemaRef ds:uri="http://schemas.openxmlformats.org/package/2006/metadata/core-properties"/>
    <ds:schemaRef ds:uri="dcc7e218-8b47-4273-ba28-07719656e1ad"/>
    <ds:schemaRef ds:uri="http://www.w3.org/XML/1998/namespace"/>
    <ds:schemaRef ds:uri="http://purl.org/dc/dcmitype/"/>
  </ds:schemaRefs>
</ds:datastoreItem>
</file>

<file path=customXml/itemProps2.xml><?xml version="1.0" encoding="utf-8"?>
<ds:datastoreItem xmlns:ds="http://schemas.openxmlformats.org/officeDocument/2006/customXml" ds:itemID="{BE204202-03B3-4365-9D5A-3BFA46181002}">
  <ds:schemaRefs>
    <ds:schemaRef ds:uri="Microsoft.SharePoint.Taxonomy.ContentTypeSync"/>
  </ds:schemaRefs>
</ds:datastoreItem>
</file>

<file path=customXml/itemProps3.xml><?xml version="1.0" encoding="utf-8"?>
<ds:datastoreItem xmlns:ds="http://schemas.openxmlformats.org/officeDocument/2006/customXml" ds:itemID="{48201397-6B87-4782-83B5-208EA09E84D2}">
  <ds:schemaRefs>
    <ds:schemaRef ds:uri="http://schemas.microsoft.com/office/2006/metadata/longProperties"/>
    <ds:schemaRef ds:uri=""/>
  </ds:schemaRefs>
</ds:datastoreItem>
</file>

<file path=customXml/itemProps4.xml><?xml version="1.0" encoding="utf-8"?>
<ds:datastoreItem xmlns:ds="http://schemas.openxmlformats.org/officeDocument/2006/customXml" ds:itemID="{38342E9A-B7C6-47DE-89D3-4DB0C253C7C7}">
  <ds:schemaRefs>
    <ds:schemaRef ds:uri="http://schemas.microsoft.com/sharepoint/events"/>
  </ds:schemaRefs>
</ds:datastoreItem>
</file>

<file path=customXml/itemProps5.xml><?xml version="1.0" encoding="utf-8"?>
<ds:datastoreItem xmlns:ds="http://schemas.openxmlformats.org/officeDocument/2006/customXml" ds:itemID="{79F7951A-CA4F-4787-A5EA-8522BAD109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21bdecf-9e2c-4c41-a449-550529a26489"/>
    <ds:schemaRef ds:uri="dcc7e218-8b47-4273-ba28-07719656e1ad"/>
    <ds:schemaRef ds:uri="2e64aaae-efe8-4b36-9ab4-486f04499e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6.xml><?xml version="1.0" encoding="utf-8"?>
<ds:datastoreItem xmlns:ds="http://schemas.openxmlformats.org/officeDocument/2006/customXml" ds:itemID="{A9EDF337-4050-4665-AD81-D15B0CB99414}">
  <ds:schemaRefs>
    <ds:schemaRef ds:uri="http://schemas.microsoft.com/sharepoint/v3/contenttype/forms"/>
  </ds:schemaRefs>
</ds:datastoreItem>
</file>

<file path=customXml/itemProps7.xml><?xml version="1.0" encoding="utf-8"?>
<ds:datastoreItem xmlns:ds="http://schemas.openxmlformats.org/officeDocument/2006/customXml" ds:itemID="{38679AE2-D533-4F23-8B7B-11553D83EACE}"/>
</file>

<file path=docProps/app.xml><?xml version="1.0" encoding="utf-8"?>
<Properties xmlns="http://schemas.openxmlformats.org/officeDocument/2006/extended-properties" xmlns:vt="http://schemas.openxmlformats.org/officeDocument/2006/docPropsVTypes">
  <Template>WEM Governing Body PP Template-Standard</Template>
  <TotalTime>21916</TotalTime>
  <Words>2041</Words>
  <Application>Microsoft Office PowerPoint</Application>
  <PresentationFormat>On-screen Show (4:3)</PresentationFormat>
  <Paragraphs>201</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Wingdings</vt:lpstr>
      <vt:lpstr>Board Presentation</vt:lpstr>
      <vt:lpstr>WEM Governing Body Market Expert briefing on comprehensive scarcity pricing   </vt:lpstr>
      <vt:lpstr>This presentation provides information to support discussions of scarcity pricing in the Price Formation Enhancements initiative. </vt:lpstr>
      <vt:lpstr>What does “scarcity” mean in the context of electricity markets?</vt:lpstr>
      <vt:lpstr>During scarcity conditions, energy and reserve prices in centrally dispatched markets today would generally not be consistent with the operational state of the grid absent scarcity pricing.</vt:lpstr>
      <vt:lpstr>Well-functioning designs increase prices during scarcity conditions, providing efficient incentives for market participant responses that align with sustaining grid reliability.  </vt:lpstr>
      <vt:lpstr>Scarcity pricing design determines methods to appropriately increase electricity market prices when resource sufficiency is challenged. </vt:lpstr>
      <vt:lpstr>This presentation focuses on CSP, which the CAISO had planned to address concurrently with incremental scarcity pricing enhancements proposed in August 2025.  </vt:lpstr>
      <vt:lpstr>Operating reserve demand curves (ORDCs) are a widely implemented approach to CSP.</vt:lpstr>
      <vt:lpstr>To support on-going work in the stakeholder initiative, the Governing Body requested my thoughts about stakeholder concerns and proposals about CSP.  </vt:lpstr>
      <vt:lpstr>Thoughts about whether CSP would improve WEM reliability:</vt:lpstr>
      <vt:lpstr>Thoughts related to how conceptually difficult it would be to develop CSP:</vt:lpstr>
      <vt:lpstr>Thoughts related to how conceptually difficult it would be to develop CSP (continued):</vt:lpstr>
      <vt:lpstr>Thoughts about financial impacts of CSP on ratepayers:</vt:lpstr>
      <vt:lpstr>Thoughts about next steps to investigate CSP: </vt:lpstr>
      <vt:lpstr>APPENDIX Comprehensive Scarcity Pricing in U.S. ISOs  </vt:lpstr>
      <vt:lpstr>ISO scarcity pricing designs indicate the relevance of CSP.</vt:lpstr>
    </vt:vector>
  </TitlesOfParts>
  <Company>California ISO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Osborne, Kristina</dc:creator>
  <cp:lastModifiedBy>Osborne, Kristina</cp:lastModifiedBy>
  <cp:revision>47</cp:revision>
  <cp:lastPrinted>2026-07-06T19:18:15Z</cp:lastPrinted>
  <dcterms:created xsi:type="dcterms:W3CDTF">2024-10-21T15:17:53Z</dcterms:created>
  <dcterms:modified xsi:type="dcterms:W3CDTF">2026-07-08T15:14:31Z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ub-Topic">
    <vt:lpwstr/>
  </property>
  <property fmtid="{D5CDD505-2E9C-101B-9397-08002B2CF9AE}" pid="3" name="Topic">
    <vt:lpwstr/>
  </property>
  <property fmtid="{D5CDD505-2E9C-101B-9397-08002B2CF9AE}" pid="4" name="Description0">
    <vt:lpwstr/>
  </property>
  <property fmtid="{D5CDD505-2E9C-101B-9397-08002B2CF9AE}" pid="5" name="Last Date Reviewed">
    <vt:lpwstr>2011-01-07T00:00:00Z</vt:lpwstr>
  </property>
  <property fmtid="{D5CDD505-2E9C-101B-9397-08002B2CF9AE}" pid="6" name="Policy Number">
    <vt:lpwstr/>
  </property>
  <property fmtid="{D5CDD505-2E9C-101B-9397-08002B2CF9AE}" pid="7" name="Order">
    <vt:r8>200</vt:r8>
  </property>
  <property fmtid="{D5CDD505-2E9C-101B-9397-08002B2CF9AE}" pid="8" name="CAISO Keywords">
    <vt:lpwstr>Internal</vt:lpwstr>
  </property>
  <property fmtid="{D5CDD505-2E9C-101B-9397-08002B2CF9AE}" pid="9" name="PublishingStartDate">
    <vt:lpwstr/>
  </property>
  <property fmtid="{D5CDD505-2E9C-101B-9397-08002B2CF9AE}" pid="10" name="PublishingExpirationDate">
    <vt:lpwstr/>
  </property>
  <property fmtid="{D5CDD505-2E9C-101B-9397-08002B2CF9AE}" pid="11" name="ContentTypeId">
    <vt:lpwstr>0x010100776092249CC62C48AA17033F357BFB4B</vt:lpwstr>
  </property>
  <property fmtid="{D5CDD505-2E9C-101B-9397-08002B2CF9AE}" pid="12" name="Retired Date">
    <vt:lpwstr/>
  </property>
  <property fmtid="{D5CDD505-2E9C-101B-9397-08002B2CF9AE}" pid="13" name="Information Classification">
    <vt:lpwstr>CAISO CONFIDENTIAL</vt:lpwstr>
  </property>
  <property fmtid="{D5CDD505-2E9C-101B-9397-08002B2CF9AE}" pid="14" name="Document Version">
    <vt:lpwstr>0.1</vt:lpwstr>
  </property>
  <property fmtid="{D5CDD505-2E9C-101B-9397-08002B2CF9AE}" pid="15" name="_dlc_DocIdItemGuid">
    <vt:lpwstr>cae667b4-187d-424a-8356-67fd3b1230b7</vt:lpwstr>
  </property>
  <property fmtid="{D5CDD505-2E9C-101B-9397-08002B2CF9AE}" pid="16" name="Doc Owner0">
    <vt:lpwstr/>
  </property>
  <property fmtid="{D5CDD505-2E9C-101B-9397-08002B2CF9AE}" pid="17" name="Intellectual Property Type">
    <vt:lpwstr/>
  </property>
  <property fmtid="{D5CDD505-2E9C-101B-9397-08002B2CF9AE}" pid="18" name="_dlc_DocId">
    <vt:lpwstr>3NFDMFEUU6AB-88-23181</vt:lpwstr>
  </property>
  <property fmtid="{D5CDD505-2E9C-101B-9397-08002B2CF9AE}" pid="19" name="_dlc_DocIdUrl">
    <vt:lpwstr>https://records.oa.caiso.com/sites/GCA/CS/_layouts/DocIdRedir.aspx?ID=3NFDMFEUU6AB-88-23181, 3NFDMFEUU6AB-88-23181</vt:lpwstr>
  </property>
  <property fmtid="{D5CDD505-2E9C-101B-9397-08002B2CF9AE}" pid="20" name="display_urn:schemas-microsoft-com:office:office#Doc_x0020_Owner">
    <vt:lpwstr>Karpinen, Stacey</vt:lpwstr>
  </property>
  <property fmtid="{D5CDD505-2E9C-101B-9397-08002B2CF9AE}" pid="21" name="AutoClassRecordSeries">
    <vt:lpwstr/>
  </property>
  <property fmtid="{D5CDD505-2E9C-101B-9397-08002B2CF9AE}" pid="22" name="AutoClassDocumentType">
    <vt:lpwstr>10;#Presentation|a1424ed9-fff5-4025-ab54-3e7f15b19bb9</vt:lpwstr>
  </property>
  <property fmtid="{D5CDD505-2E9C-101B-9397-08002B2CF9AE}" pid="23" name="AutoClassTopic">
    <vt:lpwstr/>
  </property>
</Properties>
</file>